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41"/>
  </p:notesMasterIdLst>
  <p:handoutMasterIdLst>
    <p:handoutMasterId r:id="rId42"/>
  </p:handoutMasterIdLst>
  <p:sldIdLst>
    <p:sldId id="256" r:id="rId2"/>
    <p:sldId id="343" r:id="rId3"/>
    <p:sldId id="370" r:id="rId4"/>
    <p:sldId id="368" r:id="rId5"/>
    <p:sldId id="342" r:id="rId6"/>
    <p:sldId id="350" r:id="rId7"/>
    <p:sldId id="380" r:id="rId8"/>
    <p:sldId id="346" r:id="rId9"/>
    <p:sldId id="347" r:id="rId10"/>
    <p:sldId id="379" r:id="rId11"/>
    <p:sldId id="381" r:id="rId12"/>
    <p:sldId id="351" r:id="rId13"/>
    <p:sldId id="352" r:id="rId14"/>
    <p:sldId id="357" r:id="rId15"/>
    <p:sldId id="348" r:id="rId16"/>
    <p:sldId id="349" r:id="rId17"/>
    <p:sldId id="362" r:id="rId18"/>
    <p:sldId id="354" r:id="rId19"/>
    <p:sldId id="356" r:id="rId20"/>
    <p:sldId id="364" r:id="rId21"/>
    <p:sldId id="366" r:id="rId22"/>
    <p:sldId id="367" r:id="rId23"/>
    <p:sldId id="353" r:id="rId24"/>
    <p:sldId id="358" r:id="rId25"/>
    <p:sldId id="359" r:id="rId26"/>
    <p:sldId id="345" r:id="rId27"/>
    <p:sldId id="365" r:id="rId28"/>
    <p:sldId id="363" r:id="rId29"/>
    <p:sldId id="371" r:id="rId30"/>
    <p:sldId id="360" r:id="rId31"/>
    <p:sldId id="372" r:id="rId32"/>
    <p:sldId id="373" r:id="rId33"/>
    <p:sldId id="374" r:id="rId34"/>
    <p:sldId id="375" r:id="rId35"/>
    <p:sldId id="376" r:id="rId36"/>
    <p:sldId id="377" r:id="rId37"/>
    <p:sldId id="378" r:id="rId38"/>
    <p:sldId id="361" r:id="rId39"/>
    <p:sldId id="34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C743B1-95EA-A846-A270-AF41DA1E6ABF}" type="datetimeFigureOut">
              <a:rPr lang="en-US" smtClean="0"/>
              <a:t>4/16/18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18D1AC-8658-E547-8A4F-8D39F2077C7C}" type="slidenum">
              <a:rPr lang="en-US" smtClean="0"/>
              <a:t>‹#›</a:t>
            </a:fld>
            <a:endParaRPr lang="en-US"/>
          </a:p>
        </p:txBody>
      </p:sp>
    </p:spTree>
    <p:extLst>
      <p:ext uri="{BB962C8B-B14F-4D97-AF65-F5344CB8AC3E}">
        <p14:creationId xmlns:p14="http://schemas.microsoft.com/office/powerpoint/2010/main" val="826192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E3B6A-7F88-8447-9F70-C97DDF7487E4}"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23F97-2D89-C442-9862-9C883650532E}" type="slidenum">
              <a:rPr lang="en-US" smtClean="0"/>
              <a:t>‹#›</a:t>
            </a:fld>
            <a:endParaRPr lang="en-US"/>
          </a:p>
        </p:txBody>
      </p:sp>
    </p:spTree>
    <p:extLst>
      <p:ext uri="{BB962C8B-B14F-4D97-AF65-F5344CB8AC3E}">
        <p14:creationId xmlns:p14="http://schemas.microsoft.com/office/powerpoint/2010/main" val="39472168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t>There are [European/American] Western Ways of Knowing (WWOK) with Dominant Narrative Paradigms</a:t>
            </a:r>
          </a:p>
          <a:p>
            <a:pPr marL="457200" indent="-457200">
              <a:buFont typeface="+mj-lt"/>
              <a:buAutoNum type="arabicPeriod"/>
            </a:pPr>
            <a:r>
              <a:rPr lang="en-US" sz="1200" dirty="0" smtClean="0"/>
              <a:t>Indigenous Ways of Knowing (IWOK) with ‘Living Stories’ Paradigms</a:t>
            </a:r>
          </a:p>
          <a:p>
            <a:pPr marL="457200" indent="-457200">
              <a:buFont typeface="+mj-lt"/>
              <a:buAutoNum type="arabicPeriod"/>
            </a:pPr>
            <a:r>
              <a:rPr lang="en-US" sz="1200" dirty="0" smtClean="0"/>
              <a:t>&amp; Antenarrative Processes of Becoming beneath &amp; between 1 &amp;/or 2</a:t>
            </a:r>
          </a:p>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1</a:t>
            </a:fld>
            <a:endParaRPr lang="en-US"/>
          </a:p>
        </p:txBody>
      </p:sp>
    </p:spTree>
    <p:extLst>
      <p:ext uri="{BB962C8B-B14F-4D97-AF65-F5344CB8AC3E}">
        <p14:creationId xmlns:p14="http://schemas.microsoft.com/office/powerpoint/2010/main" val="254167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more to agency than the possibilities of linguistic resignification, and the circumvention of deterministic outcome does not require a clash of apparatuses/discursive demands (i.e., overdetermination)” Barad, 2003: 826 footnote).</a:t>
            </a:r>
          </a:p>
          <a:p>
            <a:endParaRPr lang="en-US" b="0" dirty="0" smtClean="0"/>
          </a:p>
          <a:p>
            <a:r>
              <a:rPr lang="en-US" b="0" dirty="0" smtClean="0"/>
              <a:t>Barad, K. (2003).</a:t>
            </a:r>
            <a:r>
              <a:rPr lang="en-US" b="0" baseline="0" dirty="0" smtClean="0"/>
              <a:t> </a:t>
            </a:r>
            <a:r>
              <a:rPr lang="en-US" sz="1200" b="0" i="0" u="none" strike="noStrike" kern="1200" baseline="0" dirty="0" smtClean="0">
                <a:solidFill>
                  <a:schemeClr val="tx1"/>
                </a:solidFill>
                <a:latin typeface="+mn-lt"/>
                <a:ea typeface="+mn-ea"/>
                <a:cs typeface="+mn-cs"/>
              </a:rPr>
              <a:t>Posthumanist Performativity: Toward an Understanding of How Matter Comes to Matter. </a:t>
            </a:r>
            <a:r>
              <a:rPr lang="en-US" sz="1200" b="0" i="1" u="none" strike="noStrike" kern="1200" baseline="0" dirty="0" smtClean="0">
                <a:solidFill>
                  <a:schemeClr val="tx1"/>
                </a:solidFill>
                <a:latin typeface="+mn-lt"/>
                <a:ea typeface="+mn-ea"/>
                <a:cs typeface="+mn-cs"/>
              </a:rPr>
              <a:t>Signs: Journal of Women in Culture and Society </a:t>
            </a:r>
            <a:r>
              <a:rPr lang="en-US" sz="1200" b="0" i="0" u="none" strike="noStrike" kern="1200" baseline="0" dirty="0" smtClean="0">
                <a:solidFill>
                  <a:schemeClr val="tx1"/>
                </a:solidFill>
                <a:latin typeface="+mn-lt"/>
                <a:ea typeface="+mn-ea"/>
                <a:cs typeface="+mn-cs"/>
              </a:rPr>
              <a:t>2003, vol. 28, no. 3: pp. 801-831. Available on line at  http://www.kiraoreilly.com/blog/wp-content/uploads/2009/06/signsbarad.pdf </a:t>
            </a:r>
            <a:endParaRPr lang="en-US" b="0" dirty="0"/>
          </a:p>
        </p:txBody>
      </p:sp>
      <p:sp>
        <p:nvSpPr>
          <p:cNvPr id="4" name="Slide Number Placeholder 3"/>
          <p:cNvSpPr>
            <a:spLocks noGrp="1"/>
          </p:cNvSpPr>
          <p:nvPr>
            <p:ph type="sldNum" sz="quarter" idx="10"/>
          </p:nvPr>
        </p:nvSpPr>
        <p:spPr/>
        <p:txBody>
          <a:bodyPr/>
          <a:lstStyle/>
          <a:p>
            <a:fld id="{3465A99B-F146-43BB-8984-E00F7C50C042}" type="slidenum">
              <a:rPr lang="en-US" smtClean="0"/>
              <a:t>28</a:t>
            </a:fld>
            <a:endParaRPr lang="en-US"/>
          </a:p>
        </p:txBody>
      </p:sp>
    </p:spTree>
    <p:extLst>
      <p:ext uri="{BB962C8B-B14F-4D97-AF65-F5344CB8AC3E}">
        <p14:creationId xmlns:p14="http://schemas.microsoft.com/office/powerpoint/2010/main" val="225044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Barad, K. (2008). Queer causation and the ethics of mattering. </a:t>
            </a:r>
            <a:r>
              <a:rPr lang="en-US" sz="1200" i="1" kern="1200" dirty="0" smtClean="0">
                <a:solidFill>
                  <a:schemeClr val="tx1"/>
                </a:solidFill>
                <a:latin typeface="+mn-lt"/>
                <a:ea typeface="+mn-ea"/>
                <a:cs typeface="+mn-cs"/>
              </a:rPr>
              <a:t>Queering the non/human</a:t>
            </a:r>
            <a:r>
              <a:rPr lang="en-US" sz="1200" i="0" kern="1200" dirty="0" smtClean="0">
                <a:solidFill>
                  <a:schemeClr val="tx1"/>
                </a:solidFill>
                <a:latin typeface="+mn-lt"/>
                <a:ea typeface="+mn-ea"/>
                <a:cs typeface="+mn-cs"/>
              </a:rPr>
              <a:t>, 311-338 in Noreen </a:t>
            </a:r>
            <a:r>
              <a:rPr lang="en-US" sz="1200" i="0" kern="1200" dirty="0" err="1" smtClean="0">
                <a:solidFill>
                  <a:schemeClr val="tx1"/>
                </a:solidFill>
                <a:latin typeface="+mn-lt"/>
                <a:ea typeface="+mn-ea"/>
                <a:cs typeface="+mn-cs"/>
              </a:rPr>
              <a:t>Giffney</a:t>
            </a:r>
            <a:r>
              <a:rPr lang="en-US" sz="1200" i="0" kern="1200" dirty="0" smtClean="0">
                <a:solidFill>
                  <a:schemeClr val="tx1"/>
                </a:solidFill>
                <a:latin typeface="+mn-lt"/>
                <a:ea typeface="+mn-ea"/>
                <a:cs typeface="+mn-cs"/>
              </a:rPr>
              <a:t> and Myra J. Hird (Eds.) Queering the Non/Human. Hampshire, England/Burlington VT: </a:t>
            </a:r>
            <a:r>
              <a:rPr lang="en-US" sz="1200" i="0" kern="1200" dirty="0" err="1" smtClean="0">
                <a:solidFill>
                  <a:schemeClr val="tx1"/>
                </a:solidFill>
                <a:latin typeface="+mn-lt"/>
                <a:ea typeface="+mn-ea"/>
                <a:cs typeface="+mn-cs"/>
              </a:rPr>
              <a:t>Ashgate</a:t>
            </a:r>
            <a:r>
              <a:rPr lang="en-US" sz="1200" i="0" kern="1200" dirty="0" smtClean="0">
                <a:solidFill>
                  <a:schemeClr val="tx1"/>
                </a:solidFill>
                <a:latin typeface="+mn-lt"/>
                <a:ea typeface="+mn-ea"/>
                <a:cs typeface="+mn-cs"/>
              </a:rPr>
              <a:t> Publishing. </a:t>
            </a: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29</a:t>
            </a:fld>
            <a:endParaRPr lang="en-US"/>
          </a:p>
        </p:txBody>
      </p:sp>
    </p:spTree>
    <p:extLst>
      <p:ext uri="{BB962C8B-B14F-4D97-AF65-F5344CB8AC3E}">
        <p14:creationId xmlns:p14="http://schemas.microsoft.com/office/powerpoint/2010/main" val="90943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Cobb, S. (1993), “Empowerment and mediation: a narrative perspective”, </a:t>
            </a:r>
            <a:r>
              <a:rPr lang="en-US" sz="1200" b="1" i="1" kern="1200" dirty="0" smtClean="0">
                <a:solidFill>
                  <a:schemeClr val="tx1"/>
                </a:solidFill>
                <a:effectLst/>
                <a:latin typeface="+mn-lt"/>
                <a:ea typeface="+mn-ea"/>
                <a:cs typeface="+mn-cs"/>
              </a:rPr>
              <a:t>Negotiation Journal</a:t>
            </a:r>
            <a:r>
              <a:rPr lang="en-US" sz="1200" kern="1200" dirty="0" smtClean="0">
                <a:solidFill>
                  <a:schemeClr val="tx1"/>
                </a:solidFill>
                <a:effectLst/>
                <a:latin typeface="+mn-lt"/>
                <a:ea typeface="+mn-ea"/>
                <a:cs typeface="+mn-cs"/>
              </a:rPr>
              <a:t>, Vol. 9 (1): 245-259. Higgins, Colin; Stubbs, Wendy; Love, Tyron. (2014),"Walking the talk(s): Organizational narratives of integrated reporting", </a:t>
            </a:r>
            <a:r>
              <a:rPr lang="en-US" sz="1200" b="1" i="1" kern="1200" dirty="0" smtClean="0">
                <a:solidFill>
                  <a:schemeClr val="tx1"/>
                </a:solidFill>
                <a:effectLst/>
                <a:latin typeface="+mn-lt"/>
                <a:ea typeface="+mn-ea"/>
                <a:cs typeface="+mn-cs"/>
              </a:rPr>
              <a:t>Accounting, Auditing &amp; Accountability Journal</a:t>
            </a:r>
            <a:r>
              <a:rPr lang="en-US" sz="1200" kern="1200" dirty="0" smtClean="0">
                <a:solidFill>
                  <a:schemeClr val="tx1"/>
                </a:solidFill>
                <a:effectLst/>
                <a:latin typeface="+mn-lt"/>
                <a:ea typeface="+mn-ea"/>
                <a:cs typeface="+mn-cs"/>
              </a:rPr>
              <a:t>, Vol. 27 (7): 1090 - 1119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Whitten, M. (1993), “Narrative and the culture of obedience at the workplace”, in </a:t>
            </a:r>
            <a:r>
              <a:rPr lang="en-US" sz="1200" kern="1200" dirty="0" err="1" smtClean="0">
                <a:solidFill>
                  <a:schemeClr val="tx1"/>
                </a:solidFill>
                <a:latin typeface="+mn-lt"/>
                <a:ea typeface="+mn-ea"/>
                <a:cs typeface="+mn-cs"/>
              </a:rPr>
              <a:t>Mumby</a:t>
            </a:r>
            <a:r>
              <a:rPr lang="en-US" sz="1200" kern="1200" dirty="0" smtClean="0">
                <a:solidFill>
                  <a:schemeClr val="tx1"/>
                </a:solidFill>
                <a:latin typeface="+mn-lt"/>
                <a:ea typeface="+mn-ea"/>
                <a:cs typeface="+mn-cs"/>
              </a:rPr>
              <a:t>, D. (Ed.), Narrative and Social Control: Critical Perspectives, Sage, Newbury Park, CA, pp. 97-118.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3</a:t>
            </a:fld>
            <a:endParaRPr lang="en-US"/>
          </a:p>
        </p:txBody>
      </p:sp>
    </p:spTree>
    <p:extLst>
      <p:ext uri="{BB962C8B-B14F-4D97-AF65-F5344CB8AC3E}">
        <p14:creationId xmlns:p14="http://schemas.microsoft.com/office/powerpoint/2010/main" val="369141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8A651EC-E790-4B1E-A018-9E5829BEA163}" type="slidenum">
              <a:rPr lang="en-US" sz="1200">
                <a:latin typeface="Calibri" pitchFamily="34" charset="0"/>
              </a:rPr>
              <a:pPr eaLnBrk="1" hangingPunct="1"/>
              <a:t>6</a:t>
            </a:fld>
            <a:endParaRPr lang="en-US" sz="1200">
              <a:latin typeface="Calibri"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See articles by Boje, Rosile and colleagues on Enron.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EA68C-20F5-48B8-96B7-F6551353B3A5}" type="slidenum">
              <a:rPr lang="en-US"/>
              <a:pPr/>
              <a:t>12</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Polkinghorne</a:t>
            </a:r>
            <a:r>
              <a:rPr lang="en-US" b="1" dirty="0" smtClean="0"/>
              <a:t> (1988: 15) follows the structural functionalist approach of treating “narrative as a cognitive scheme.”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FF149-DD6C-49CC-9BD4-52A0C5617920}" type="slidenum">
              <a:rPr lang="en-US"/>
              <a:pPr/>
              <a:t>13</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buNone/>
            </a:pPr>
            <a:r>
              <a:rPr lang="en-US" sz="1200" dirty="0" smtClean="0"/>
              <a:t>Czarniawska, Barbara (1997a.) </a:t>
            </a:r>
            <a:r>
              <a:rPr lang="en-US" sz="1200" i="1" dirty="0" smtClean="0"/>
              <a:t>A Narrative Approach to Organization Studies</a:t>
            </a:r>
            <a:r>
              <a:rPr lang="en-US" sz="1200" dirty="0" smtClean="0"/>
              <a:t>, London: Sage</a:t>
            </a:r>
            <a:endParaRPr lang="en-GB" sz="1200" dirty="0" smtClean="0"/>
          </a:p>
          <a:p>
            <a:pPr>
              <a:buNone/>
            </a:pPr>
            <a:r>
              <a:rPr lang="en-US" sz="1200" dirty="0" smtClean="0"/>
              <a:t> </a:t>
            </a:r>
            <a:endParaRPr lang="en-GB" sz="1200" dirty="0" smtClean="0"/>
          </a:p>
          <a:p>
            <a:pPr>
              <a:buNone/>
            </a:pPr>
            <a:r>
              <a:rPr lang="en-US" sz="1200" dirty="0" smtClean="0"/>
              <a:t>Czarniawska, Barbara (1997b.) </a:t>
            </a:r>
            <a:r>
              <a:rPr lang="en-US" sz="1200" i="1" dirty="0" smtClean="0"/>
              <a:t>Narrating the Organization: Dramas of Institutional Identity</a:t>
            </a:r>
            <a:r>
              <a:rPr lang="en-US" sz="1200" dirty="0" smtClean="0"/>
              <a:t>, Chicago: University of Chicago Press</a:t>
            </a:r>
            <a:endParaRPr lang="en-GB" sz="1200" dirty="0" smtClean="0"/>
          </a:p>
          <a:p>
            <a:pPr>
              <a:buNone/>
            </a:pPr>
            <a:r>
              <a:rPr lang="en-US" sz="1200" dirty="0" smtClean="0"/>
              <a:t> </a:t>
            </a:r>
            <a:endParaRPr lang="en-GB" sz="1200" dirty="0" smtClean="0"/>
          </a:p>
          <a:p>
            <a:pPr>
              <a:buNone/>
            </a:pPr>
            <a:r>
              <a:rPr lang="en-US" sz="1200" dirty="0" smtClean="0"/>
              <a:t>Czarniawska, B. (1999) </a:t>
            </a:r>
            <a:r>
              <a:rPr lang="en-US" sz="1200" i="1" dirty="0" smtClean="0"/>
              <a:t>Writing Organization</a:t>
            </a:r>
            <a:r>
              <a:rPr lang="en-US" sz="1200" dirty="0" smtClean="0"/>
              <a:t>, Oxford: Oxford University Press</a:t>
            </a:r>
            <a:endParaRPr lang="en-GB" sz="1200" dirty="0" smtClean="0"/>
          </a:p>
          <a:p>
            <a:pPr>
              <a:buNone/>
            </a:pPr>
            <a:r>
              <a:rPr lang="en-US" sz="1200" dirty="0" smtClean="0"/>
              <a:t> </a:t>
            </a:r>
            <a:endParaRPr lang="en-GB" sz="1200" dirty="0" smtClean="0"/>
          </a:p>
          <a:p>
            <a:pPr>
              <a:buNone/>
            </a:pPr>
            <a:r>
              <a:rPr lang="en-GB" sz="1200" dirty="0" smtClean="0"/>
              <a:t>Czarniawska, B. (2004) </a:t>
            </a:r>
            <a:r>
              <a:rPr lang="en-GB" sz="1200" i="1" dirty="0" smtClean="0"/>
              <a:t>Narratives in Social Science Research</a:t>
            </a:r>
            <a:r>
              <a:rPr lang="en-GB" sz="1200" dirty="0" smtClean="0"/>
              <a:t>, London: Sage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23773-2E36-438A-AF9A-AAA2CD9359C6}" type="slidenum">
              <a:rPr lang="en-US"/>
              <a:pPr/>
              <a:t>14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a:buNone/>
            </a:pPr>
            <a:endParaRPr lang="en-US" sz="1200" dirty="0" smtClean="0"/>
          </a:p>
          <a:p>
            <a:r>
              <a:rPr lang="en-US" sz="1200" b="0" i="0" u="none" strike="noStrike" kern="1200" baseline="0" dirty="0" smtClean="0">
                <a:solidFill>
                  <a:schemeClr val="tx1"/>
                </a:solidFill>
                <a:latin typeface="+mn-lt"/>
                <a:ea typeface="+mn-ea"/>
                <a:cs typeface="+mn-cs"/>
              </a:rPr>
              <a:t>“Boje's tersely told “you know the story” is a “narrative</a:t>
            </a:r>
          </a:p>
          <a:p>
            <a:r>
              <a:rPr lang="en-US" sz="1200" b="0" i="0" u="none" strike="noStrike" kern="1200" baseline="0" dirty="0" smtClean="0">
                <a:solidFill>
                  <a:schemeClr val="tx1"/>
                </a:solidFill>
                <a:latin typeface="+mn-lt"/>
                <a:ea typeface="+mn-ea"/>
                <a:cs typeface="+mn-cs"/>
              </a:rPr>
              <a:t>deskilling,” not a “proper” story, with plot, preventing full collections being built in</a:t>
            </a:r>
          </a:p>
          <a:p>
            <a:r>
              <a:rPr lang="en-US" sz="1200" b="0" i="0" u="none" strike="noStrike" kern="1200" baseline="0" dirty="0" smtClean="0">
                <a:solidFill>
                  <a:schemeClr val="tx1"/>
                </a:solidFill>
                <a:latin typeface="+mn-lt"/>
                <a:ea typeface="+mn-ea"/>
                <a:cs typeface="+mn-cs"/>
              </a:rPr>
              <a:t>management, as they are in his version of “organization folklore” (19-21)</a:t>
            </a:r>
            <a:endParaRPr lang="en-US" sz="1200" dirty="0" smtClean="0"/>
          </a:p>
          <a:p>
            <a:pPr>
              <a:buNone/>
            </a:pPr>
            <a:r>
              <a:rPr lang="en-US" sz="1200" dirty="0" smtClean="0"/>
              <a:t>Gabriel, Y. (2000) </a:t>
            </a:r>
            <a:r>
              <a:rPr lang="en-US" sz="1200" i="1" dirty="0" smtClean="0"/>
              <a:t>Storytelling in </a:t>
            </a:r>
            <a:r>
              <a:rPr lang="en-US" sz="1200" i="1" dirty="0" err="1" smtClean="0"/>
              <a:t>Organisations</a:t>
            </a:r>
            <a:r>
              <a:rPr lang="en-US" sz="1200" dirty="0" smtClean="0"/>
              <a:t>, Oxford: Oxford University Press</a:t>
            </a:r>
            <a:endParaRPr lang="en-GB" sz="1200" dirty="0" smtClean="0"/>
          </a:p>
          <a:p>
            <a:pPr>
              <a:buNone/>
            </a:pPr>
            <a:r>
              <a:rPr lang="en-US" sz="1200" dirty="0" smtClean="0"/>
              <a:t> </a:t>
            </a:r>
            <a:endParaRPr lang="en-GB" sz="1200" dirty="0" smtClean="0"/>
          </a:p>
          <a:p>
            <a:pPr>
              <a:buNone/>
            </a:pPr>
            <a:r>
              <a:rPr lang="en-US" sz="1200" dirty="0" smtClean="0"/>
              <a:t>Gabriel, Y. (ed.) (2004) </a:t>
            </a:r>
            <a:r>
              <a:rPr lang="en-US" sz="1200" i="1" dirty="0" smtClean="0"/>
              <a:t>Myths, Stories, and Organizations: Premodern Narratives for Our Times</a:t>
            </a:r>
            <a:r>
              <a:rPr lang="en-US" sz="1200" dirty="0" smtClean="0"/>
              <a:t>, Oxford: Oxford University Press</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Rowlinson</a:t>
            </a:r>
            <a:r>
              <a:rPr lang="en-US" dirty="0" smtClean="0"/>
              <a:t> et al “Business historians (e.g. </a:t>
            </a:r>
            <a:r>
              <a:rPr lang="en-US" dirty="0" err="1" smtClean="0"/>
              <a:t>Dellheim</a:t>
            </a:r>
            <a:r>
              <a:rPr lang="en-US" dirty="0" smtClean="0"/>
              <a:t>, 1986: 20; </a:t>
            </a:r>
            <a:r>
              <a:rPr lang="en-US" dirty="0" err="1" smtClean="0"/>
              <a:t>Kantrow</a:t>
            </a:r>
            <a:r>
              <a:rPr lang="en-US" dirty="0" smtClean="0"/>
              <a:t> et al., 1986) claim that many organizations would welcome an opportunity to confront their myths in the context of their history, to question whether their self-perception is accurate or distorted, creative or destructive, or whether their corporate "traditions" are selective </a:t>
            </a:r>
            <a:r>
              <a:rPr lang="en-US" dirty="0" err="1" smtClean="0"/>
              <a:t>misreadings</a:t>
            </a:r>
            <a:r>
              <a:rPr lang="en-US" dirty="0" smtClean="0"/>
              <a:t> of the past designed for legitimation. “</a:t>
            </a:r>
            <a:endParaRPr lang="en-US" dirty="0" smtClean="0">
              <a:latin typeface="Times New Roman" pitchFamily="-4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19D28C-861B-4406-AEE7-A8F22805C0AE}" type="slidenum">
              <a:rPr lang="en-US" sz="1200">
                <a:latin typeface="Calibri" pitchFamily="34" charset="0"/>
              </a:rPr>
              <a:pPr eaLnBrk="1" hangingPunct="1"/>
              <a:t>18</a:t>
            </a:fld>
            <a:endParaRPr lang="en-US" sz="1200">
              <a:latin typeface="Calibri"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Derrida (1979: 99-100), for example, treats story more in terms of their reflexivity web of story to other stories.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21</a:t>
            </a:fld>
            <a:endParaRPr lang="en-US"/>
          </a:p>
        </p:txBody>
      </p:sp>
    </p:spTree>
    <p:extLst>
      <p:ext uri="{BB962C8B-B14F-4D97-AF65-F5344CB8AC3E}">
        <p14:creationId xmlns:p14="http://schemas.microsoft.com/office/powerpoint/2010/main" val="5109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1.INDIRECT </a:t>
            </a:r>
            <a:r>
              <a:rPr lang="en-US" baseline="0" dirty="0" smtClean="0"/>
              <a:t> Give a ‘story-stem’ and ask partner to complete the story, what do you imagine happened next?</a:t>
            </a:r>
          </a:p>
          <a:p>
            <a:r>
              <a:rPr lang="en-US" baseline="0" dirty="0" smtClean="0"/>
              <a:t>2. INCLUSIVE </a:t>
            </a:r>
            <a:r>
              <a:rPr lang="mr-IN" baseline="0" dirty="0" smtClean="0"/>
              <a:t>–</a:t>
            </a:r>
            <a:r>
              <a:rPr lang="en-US" baseline="0" dirty="0" smtClean="0"/>
              <a:t> Include non-human characters in your story They send meta message about Natural world</a:t>
            </a:r>
          </a:p>
          <a:p>
            <a:r>
              <a:rPr lang="en-US" baseline="0" dirty="0" smtClean="0"/>
              <a:t>3. INCOMPLE </a:t>
            </a:r>
            <a:r>
              <a:rPr lang="mr-IN" baseline="0" dirty="0" smtClean="0"/>
              <a:t>–</a:t>
            </a:r>
            <a:r>
              <a:rPr lang="en-US" baseline="0" dirty="0" smtClean="0"/>
              <a:t> Tell it terse so the partner fills in the blanks with taken-for-granted assumptions</a:t>
            </a:r>
          </a:p>
          <a:p>
            <a:r>
              <a:rPr lang="en-US" baseline="0" dirty="0" smtClean="0"/>
              <a:t>4. IN CONTEXT </a:t>
            </a:r>
            <a:r>
              <a:rPr lang="mr-IN" baseline="0" dirty="0" smtClean="0"/>
              <a:t>–</a:t>
            </a:r>
            <a:r>
              <a:rPr lang="en-US" baseline="0" dirty="0" smtClean="0"/>
              <a:t> Partner needs to explore the context of the story to discover learning principles/lessons</a:t>
            </a:r>
          </a:p>
          <a:p>
            <a:r>
              <a:rPr lang="en-US" baseline="0" dirty="0" smtClean="0"/>
              <a:t>5. INQUIRING </a:t>
            </a:r>
            <a:r>
              <a:rPr lang="mr-IN" baseline="0" dirty="0" smtClean="0"/>
              <a:t>–</a:t>
            </a:r>
            <a:r>
              <a:rPr lang="en-US" baseline="0" dirty="0" smtClean="0"/>
              <a:t> Story-teller, ask partner ‘what is the moral of this story’ rather than just telling it. </a:t>
            </a:r>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24</a:t>
            </a:fld>
            <a:endParaRPr lang="en-US"/>
          </a:p>
        </p:txBody>
      </p:sp>
    </p:spTree>
    <p:extLst>
      <p:ext uri="{BB962C8B-B14F-4D97-AF65-F5344CB8AC3E}">
        <p14:creationId xmlns:p14="http://schemas.microsoft.com/office/powerpoint/2010/main" val="369725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933397-906C-664D-B66C-C7ADFAF70F7B}" type="datetime1">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CE123-ACC8-FC4A-9A91-B5AD30E2081F}" type="datetime1">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55BE7D-3CCD-DB45-B634-81C219F14AA9}" type="datetime1">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48995-F96E-0340-A7EA-AABA91503978}" type="datetime1">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1F9F-1A51-E74A-A43A-587135E2C6F5}" type="datetime1">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8298C4-03EF-BD4A-991A-4E18B3B73081}" type="datetime1">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1ABE5B-2577-FB45-8587-2485EDFC42A2}" type="datetime1">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87142-CDBB-C34B-A96E-7B6FBAC3F175}" type="datetime1">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31A3E-FD36-664C-91C1-41FC2BF0243F}" type="datetime1">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737A1-59DF-4D4C-929C-166AD47554FB}" type="datetime1">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C6783-3781-F54F-8CA6-41B6603F9D1F}" type="datetime1">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C842B63-979B-A34A-838F-929D018DA6C8}" type="datetime1">
              <a:rPr lang="en-US" smtClean="0"/>
              <a:t>4/16/18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2AA694-00EB-4F4B-AABB-6F50FB1789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vidboje.com/Strathclyde/" TargetMode="External"/><Relationship Id="rId4" Type="http://schemas.openxmlformats.org/officeDocument/2006/relationships/hyperlink" Target="http://davidboje.com/vit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hyperlink" Target="http://davidboje.com/Strathcly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davidboje.com/Strathclyde/"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davidboje.com/Canterbury/handout%20for%20STORYTELLING%20GALLERY%20WALK.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053" y="374316"/>
            <a:ext cx="9291053" cy="2450930"/>
          </a:xfrm>
        </p:spPr>
        <p:txBody>
          <a:bodyPr/>
          <a:lstStyle/>
          <a:p>
            <a:pPr algn="ctr"/>
            <a:r>
              <a:rPr lang="en-US" sz="4800" b="1" dirty="0" smtClean="0"/>
              <a:t>4 storytelling research PARADIGMS</a:t>
            </a:r>
            <a:r>
              <a:rPr lang="en-US" b="1" dirty="0" smtClean="0"/>
              <a:t/>
            </a:r>
            <a:br>
              <a:rPr lang="en-US" b="1" dirty="0" smtClean="0"/>
            </a:br>
            <a:r>
              <a:rPr lang="en-US" sz="3200" b="1" dirty="0" smtClean="0"/>
              <a:t>David M. Boje</a:t>
            </a:r>
            <a:br>
              <a:rPr lang="en-US" sz="3200" b="1" dirty="0" smtClean="0"/>
            </a:br>
            <a:r>
              <a:rPr lang="en-US" sz="3200" b="1" dirty="0" smtClean="0"/>
              <a:t>New Mexico State </a:t>
            </a:r>
            <a:r>
              <a:rPr lang="en-US" sz="3200" b="1" dirty="0" err="1" smtClean="0"/>
              <a:t>UnIversity</a:t>
            </a:r>
            <a:endParaRPr lang="en-US" b="1" dirty="0"/>
          </a:p>
        </p:txBody>
      </p:sp>
      <p:sp>
        <p:nvSpPr>
          <p:cNvPr id="3" name="Subtitle 2"/>
          <p:cNvSpPr>
            <a:spLocks noGrp="1"/>
          </p:cNvSpPr>
          <p:nvPr>
            <p:ph type="subTitle" idx="1"/>
          </p:nvPr>
        </p:nvSpPr>
        <p:spPr>
          <a:xfrm>
            <a:off x="0" y="3569368"/>
            <a:ext cx="9006295" cy="3288631"/>
          </a:xfrm>
        </p:spPr>
        <p:txBody>
          <a:bodyPr>
            <a:normAutofit/>
          </a:bodyPr>
          <a:lstStyle/>
          <a:p>
            <a:r>
              <a:rPr lang="en-US" sz="2000" dirty="0" smtClean="0"/>
              <a:t>Slides &amp; books </a:t>
            </a:r>
            <a:r>
              <a:rPr lang="en-US" sz="2000" dirty="0"/>
              <a:t>to download at </a:t>
            </a:r>
            <a:r>
              <a:rPr lang="en-US" b="1" dirty="0">
                <a:hlinkClick r:id="rId3"/>
              </a:rPr>
              <a:t>http://davidboje.com/Strathclyde</a:t>
            </a:r>
            <a:r>
              <a:rPr lang="en-US" b="1" dirty="0" smtClean="0">
                <a:hlinkClick r:id="rId3"/>
              </a:rPr>
              <a:t>/</a:t>
            </a:r>
            <a:r>
              <a:rPr lang="en-US" b="1" dirty="0" smtClean="0"/>
              <a:t> </a:t>
            </a:r>
          </a:p>
          <a:p>
            <a:r>
              <a:rPr lang="en-US" dirty="0" smtClean="0"/>
              <a:t>Vita for books &amp; articles </a:t>
            </a:r>
            <a:r>
              <a:rPr lang="en-US" dirty="0" smtClean="0">
                <a:hlinkClick r:id="rId4"/>
              </a:rPr>
              <a:t>http://davidboje.com/vita</a:t>
            </a:r>
            <a:r>
              <a:rPr lang="en-US" dirty="0" smtClean="0"/>
              <a:t> </a:t>
            </a:r>
          </a:p>
          <a:p>
            <a:r>
              <a:rPr lang="en-US" b="1" dirty="0" smtClean="0"/>
              <a:t>TODAY’S WORKSHOP:</a:t>
            </a:r>
          </a:p>
          <a:p>
            <a:r>
              <a:rPr lang="en-US" b="1" dirty="0" smtClean="0"/>
              <a:t>10AM-1PM Do 4 Storytelling Research Experiences</a:t>
            </a:r>
          </a:p>
          <a:p>
            <a:r>
              <a:rPr lang="en-US" b="1" dirty="0" smtClean="0"/>
              <a:t>1PM-2PM LUNCH </a:t>
            </a:r>
          </a:p>
          <a:p>
            <a:r>
              <a:rPr lang="en-US" b="1" dirty="0" smtClean="0"/>
              <a:t>2PM-4PM How to Analyze Storytelling Research</a:t>
            </a:r>
          </a:p>
          <a:p>
            <a:r>
              <a:rPr lang="en-US" b="1" dirty="0" smtClean="0"/>
              <a:t>4PM-5PM How to Publish and not have Writer’s Block</a:t>
            </a:r>
          </a:p>
          <a:p>
            <a:endParaRPr lang="en-US" b="1" dirty="0" smtClean="0"/>
          </a:p>
        </p:txBody>
      </p:sp>
    </p:spTree>
    <p:extLst>
      <p:ext uri="{BB962C8B-B14F-4D97-AF65-F5344CB8AC3E}">
        <p14:creationId xmlns:p14="http://schemas.microsoft.com/office/powerpoint/2010/main" val="23191965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Exercise 1</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943476997"/>
              </p:ext>
            </p:extLst>
          </p:nvPr>
        </p:nvGraphicFramePr>
        <p:xfrm>
          <a:off x="457200" y="2526150"/>
          <a:ext cx="8505825" cy="2377439"/>
        </p:xfrm>
        <a:graphic>
          <a:graphicData uri="http://schemas.openxmlformats.org/drawingml/2006/table">
            <a:tbl>
              <a:tblPr firstRow="1" bandRow="1">
                <a:tableStyleId>{073A0DAA-6AF3-43AB-8588-CEC1D06C72B9}</a:tableStyleId>
              </a:tblPr>
              <a:tblGrid>
                <a:gridCol w="8505825"/>
              </a:tblGrid>
              <a:tr h="1806729">
                <a:tc>
                  <a:txBody>
                    <a:bodyPr/>
                    <a:lstStyle/>
                    <a:p>
                      <a:r>
                        <a:rPr lang="en-US" sz="1800" kern="1200" dirty="0" smtClean="0">
                          <a:effectLst/>
                        </a:rPr>
                        <a:t>Hawthorne Studies initiated when in July of 1929, after 1600 interviews, they halted the project, and changed their interviewing method from semi-structured and structured interviews they called the ‘direct approach to questioning’ to the ‘indirect approach’ in which people told their accounts and stories, without interruption, without trying to herd the interviewee back so some a priori topics and sub-topics (</a:t>
                      </a:r>
                      <a:r>
                        <a:rPr lang="en-US" sz="1800" b="1" kern="1200" dirty="0" smtClean="0">
                          <a:solidFill>
                            <a:schemeClr val="lt1"/>
                          </a:solidFill>
                          <a:effectLst/>
                          <a:latin typeface="+mn-lt"/>
                          <a:ea typeface="+mn-ea"/>
                          <a:cs typeface="+mn-cs"/>
                        </a:rPr>
                        <a:t>Roethlisberger, Dickson, &amp; Wright: 1939:</a:t>
                      </a:r>
                      <a:r>
                        <a:rPr lang="en-US" sz="1800" kern="1200" dirty="0" smtClean="0">
                          <a:effectLst/>
                        </a:rPr>
                        <a:t> 203)</a:t>
                      </a:r>
                      <a:r>
                        <a:rPr lang="en-US" dirty="0" smtClean="0">
                          <a:effectLst/>
                        </a:rPr>
                        <a:t> </a:t>
                      </a:r>
                      <a:endParaRPr lang="en-US" dirty="0"/>
                    </a:p>
                  </a:txBody>
                  <a:tcPr/>
                </a:tc>
              </a:tr>
              <a:tr h="333059">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D12AA694-00EB-4F4B-AABB-6F50FB178914}" type="slidenum">
              <a:rPr lang="en-US" smtClean="0"/>
              <a:t>10</a:t>
            </a:fld>
            <a:endParaRPr lang="en-US"/>
          </a:p>
        </p:txBody>
      </p:sp>
      <p:sp>
        <p:nvSpPr>
          <p:cNvPr id="7" name="Rectangle 6"/>
          <p:cNvSpPr/>
          <p:nvPr/>
        </p:nvSpPr>
        <p:spPr>
          <a:xfrm>
            <a:off x="457200" y="4908669"/>
            <a:ext cx="8229600" cy="1754327"/>
          </a:xfrm>
          <a:prstGeom prst="rect">
            <a:avLst/>
          </a:prstGeom>
        </p:spPr>
        <p:txBody>
          <a:bodyPr wrap="square">
            <a:spAutoFit/>
          </a:bodyPr>
          <a:lstStyle/>
          <a:p>
            <a:r>
              <a:rPr lang="en-US" dirty="0"/>
              <a:t>By October 1929, a second change in interviewing was initiated. Instead of taking notes on the positive or negative statements made regarding the </a:t>
            </a:r>
            <a:r>
              <a:rPr lang="en-US" i="1" dirty="0"/>
              <a:t>a priori</a:t>
            </a:r>
            <a:r>
              <a:rPr lang="en-US" dirty="0"/>
              <a:t> topics of supervision, working conditions, and company (and their sub-themes), the interviewer made verbatim notes on all topics that the participant brought up, using what we now call, ‘’non-specific questioning’ technique (see work by Henri Savall in the Socioeconomic interviewing chapter summarized</a:t>
            </a:r>
            <a:r>
              <a:rPr lang="en-US" dirty="0"/>
              <a:t> </a:t>
            </a:r>
          </a:p>
        </p:txBody>
      </p:sp>
      <p:sp>
        <p:nvSpPr>
          <p:cNvPr id="8" name="Rectangle 7"/>
          <p:cNvSpPr/>
          <p:nvPr/>
        </p:nvSpPr>
        <p:spPr>
          <a:xfrm>
            <a:off x="613643" y="1616488"/>
            <a:ext cx="7820385" cy="923330"/>
          </a:xfrm>
          <a:prstGeom prst="rect">
            <a:avLst/>
          </a:prstGeom>
        </p:spPr>
        <p:txBody>
          <a:bodyPr wrap="square">
            <a:spAutoFit/>
          </a:bodyPr>
          <a:lstStyle/>
          <a:p>
            <a:r>
              <a:rPr lang="en-US" b="1" dirty="0" smtClean="0"/>
              <a:t>Direct Semi-Structured Approach</a:t>
            </a:r>
            <a:r>
              <a:rPr lang="en-US" dirty="0" smtClean="0"/>
              <a:t>: The </a:t>
            </a:r>
            <a:r>
              <a:rPr lang="en-US" dirty="0"/>
              <a:t>interviewer had to keep interrupting the accounts and stories, in order to, get the participant back on topic</a:t>
            </a:r>
            <a:r>
              <a:rPr lang="en-US" dirty="0"/>
              <a:t> </a:t>
            </a:r>
          </a:p>
        </p:txBody>
      </p:sp>
    </p:spTree>
    <p:extLst>
      <p:ext uri="{BB962C8B-B14F-4D97-AF65-F5344CB8AC3E}">
        <p14:creationId xmlns:p14="http://schemas.microsoft.com/office/powerpoint/2010/main" val="45816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Conversational Ground Rules</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dirty="0"/>
              <a:t>The interviewer should listen not only to what a person wants to say but also for what he does not want to say or cannot say without help.</a:t>
            </a:r>
          </a:p>
          <a:p>
            <a:r>
              <a:rPr lang="en-US" dirty="0"/>
              <a:t>The interviewer should treat the mental contexts described in the preceding rule as indices and seek through them the personal reference that is being revealed</a:t>
            </a:r>
            <a:r>
              <a:rPr lang="en-US" dirty="0"/>
              <a:t> </a:t>
            </a:r>
          </a:p>
        </p:txBody>
      </p:sp>
      <p:sp>
        <p:nvSpPr>
          <p:cNvPr id="4" name="Content Placeholder 3"/>
          <p:cNvSpPr>
            <a:spLocks noGrp="1"/>
          </p:cNvSpPr>
          <p:nvPr>
            <p:ph sz="half" idx="2"/>
          </p:nvPr>
        </p:nvSpPr>
        <p:spPr>
          <a:xfrm>
            <a:off x="4648200" y="1673352"/>
            <a:ext cx="4285306" cy="4718304"/>
          </a:xfrm>
        </p:spPr>
        <p:txBody>
          <a:bodyPr>
            <a:normAutofit fontScale="92500" lnSpcReduction="20000"/>
          </a:bodyPr>
          <a:lstStyle/>
          <a:p>
            <a:r>
              <a:rPr lang="en-US" dirty="0"/>
              <a:t>From these new interviewing methods it was concluded that the ideology expressed by workers was “not based upon a logical appraisal of their situation and that they were not acting strictly in accordance with their economic interests” (Roethlisberger, Dickson, &amp; Wright: 1939: 534). </a:t>
            </a:r>
          </a:p>
          <a:p>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11</a:t>
            </a:fld>
            <a:endParaRPr lang="en-US"/>
          </a:p>
        </p:txBody>
      </p:sp>
    </p:spTree>
    <p:extLst>
      <p:ext uri="{BB962C8B-B14F-4D97-AF65-F5344CB8AC3E}">
        <p14:creationId xmlns:p14="http://schemas.microsoft.com/office/powerpoint/2010/main" val="56258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D. M. Boje 2007</a:t>
            </a:r>
          </a:p>
        </p:txBody>
      </p:sp>
      <p:sp>
        <p:nvSpPr>
          <p:cNvPr id="6" name="Slide Number Placeholder 5"/>
          <p:cNvSpPr>
            <a:spLocks noGrp="1"/>
          </p:cNvSpPr>
          <p:nvPr>
            <p:ph type="sldNum" sz="quarter" idx="12"/>
          </p:nvPr>
        </p:nvSpPr>
        <p:spPr/>
        <p:txBody>
          <a:bodyPr/>
          <a:lstStyle/>
          <a:p>
            <a:fld id="{EEA18B93-2166-4156-B498-DE6347D68F52}" type="slidenum">
              <a:rPr lang="en-US"/>
              <a:pPr/>
              <a:t>12</a:t>
            </a:fld>
            <a:endParaRPr lang="en-US"/>
          </a:p>
        </p:txBody>
      </p:sp>
      <p:sp>
        <p:nvSpPr>
          <p:cNvPr id="97282" name="Rectangle 2"/>
          <p:cNvSpPr>
            <a:spLocks noGrp="1" noChangeArrowheads="1"/>
          </p:cNvSpPr>
          <p:nvPr>
            <p:ph type="title"/>
          </p:nvPr>
        </p:nvSpPr>
        <p:spPr>
          <a:xfrm>
            <a:off x="2172680" y="533400"/>
            <a:ext cx="6514120" cy="990600"/>
          </a:xfrm>
        </p:spPr>
        <p:txBody>
          <a:bodyPr/>
          <a:lstStyle/>
          <a:p>
            <a:r>
              <a:rPr lang="en-US" dirty="0"/>
              <a:t>WEICK - SENSEMAKING</a:t>
            </a:r>
          </a:p>
        </p:txBody>
      </p:sp>
      <p:sp>
        <p:nvSpPr>
          <p:cNvPr id="97283" name="Rectangle 3"/>
          <p:cNvSpPr>
            <a:spLocks noGrp="1" noChangeArrowheads="1"/>
          </p:cNvSpPr>
          <p:nvPr>
            <p:ph type="body" idx="1"/>
          </p:nvPr>
        </p:nvSpPr>
        <p:spPr>
          <a:xfrm>
            <a:off x="441898" y="2005552"/>
            <a:ext cx="8448101" cy="2579816"/>
          </a:xfrm>
        </p:spPr>
        <p:txBody>
          <a:bodyPr>
            <a:normAutofit/>
          </a:bodyPr>
          <a:lstStyle/>
          <a:p>
            <a:pPr marL="0" indent="0">
              <a:buNone/>
            </a:pPr>
            <a:r>
              <a:rPr lang="en-US" sz="3200" dirty="0" smtClean="0"/>
              <a:t>“</a:t>
            </a:r>
            <a:r>
              <a:rPr lang="en-US" sz="3200" dirty="0"/>
              <a:t>typically searching for a causal chain”, “the plot follows - either </a:t>
            </a:r>
            <a:r>
              <a:rPr lang="en-US" sz="3200" dirty="0" smtClean="0"/>
              <a:t>the sequence </a:t>
            </a:r>
            <a:r>
              <a:rPr lang="en-US" sz="3200" dirty="0"/>
              <a:t>beginning-middle-end or the sequence situation-transformation-situation. </a:t>
            </a:r>
            <a:r>
              <a:rPr lang="en-US" sz="3200" dirty="0" smtClean="0"/>
              <a:t>But sequence </a:t>
            </a:r>
            <a:r>
              <a:rPr lang="en-US" sz="3200" dirty="0"/>
              <a:t>is the source of sense” </a:t>
            </a:r>
            <a:r>
              <a:rPr lang="en-US" sz="3200" dirty="0" smtClean="0"/>
              <a:t>(Weick, 1995: 128)</a:t>
            </a:r>
            <a:endParaRPr lang="en-US" sz="3200" dirty="0" smtClean="0">
              <a:latin typeface="Times New Roman" pitchFamily="-4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05" y="458158"/>
            <a:ext cx="1066800" cy="145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86526" y="1363582"/>
            <a:ext cx="4572000" cy="646331"/>
          </a:xfrm>
          <a:prstGeom prst="rect">
            <a:avLst/>
          </a:prstGeom>
        </p:spPr>
        <p:txBody>
          <a:bodyPr>
            <a:spAutoFit/>
          </a:bodyPr>
          <a:lstStyle/>
          <a:p>
            <a:r>
              <a:rPr lang="en-US" b="1" dirty="0">
                <a:solidFill>
                  <a:srgbClr val="FF0000"/>
                </a:solidFill>
              </a:rPr>
              <a:t>WWOK Narrative Paradigm 2 </a:t>
            </a:r>
            <a:r>
              <a:rPr lang="en-US" b="1" dirty="0">
                <a:solidFill>
                  <a:srgbClr val="FF0000"/>
                </a:solidFill>
                <a:sym typeface="Wingdings"/>
              </a:rPr>
              <a:t></a:t>
            </a:r>
            <a:r>
              <a:rPr lang="en-US" b="1" dirty="0">
                <a:solidFill>
                  <a:srgbClr val="FF0000"/>
                </a:solidFill>
              </a:rPr>
              <a:t> Plot Types with Conversational Method</a:t>
            </a:r>
          </a:p>
        </p:txBody>
      </p:sp>
    </p:spTree>
    <p:extLst>
      <p:ext uri="{BB962C8B-B14F-4D97-AF65-F5344CB8AC3E}">
        <p14:creationId xmlns:p14="http://schemas.microsoft.com/office/powerpoint/2010/main" val="36466364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3B17F0-172D-4077-B3B2-65B866F2F875}" type="slidenum">
              <a:rPr lang="en-US"/>
              <a:pPr/>
              <a:t>13</a:t>
            </a:fld>
            <a:endParaRPr lang="en-US"/>
          </a:p>
        </p:txBody>
      </p:sp>
      <p:sp>
        <p:nvSpPr>
          <p:cNvPr id="96258" name="Rectangle 2"/>
          <p:cNvSpPr>
            <a:spLocks noGrp="1" noChangeArrowheads="1"/>
          </p:cNvSpPr>
          <p:nvPr>
            <p:ph type="title"/>
          </p:nvPr>
        </p:nvSpPr>
        <p:spPr>
          <a:xfrm>
            <a:off x="1752600" y="274638"/>
            <a:ext cx="6934200" cy="1143000"/>
          </a:xfrm>
        </p:spPr>
        <p:txBody>
          <a:bodyPr>
            <a:normAutofit fontScale="90000"/>
          </a:bodyPr>
          <a:lstStyle/>
          <a:p>
            <a:r>
              <a:rPr lang="en-US" sz="3600" dirty="0"/>
              <a:t>ORGANIZATION STUDIES IN ARISTOTLE TRADITION</a:t>
            </a:r>
            <a:endParaRPr lang="en-US" dirty="0"/>
          </a:p>
        </p:txBody>
      </p:sp>
      <p:sp>
        <p:nvSpPr>
          <p:cNvPr id="96259" name="Rectangle 3"/>
          <p:cNvSpPr>
            <a:spLocks noGrp="1" noChangeArrowheads="1"/>
          </p:cNvSpPr>
          <p:nvPr>
            <p:ph type="body" idx="1"/>
          </p:nvPr>
        </p:nvSpPr>
        <p:spPr>
          <a:xfrm>
            <a:off x="381000" y="2092902"/>
            <a:ext cx="8763000" cy="3147519"/>
          </a:xfrm>
        </p:spPr>
        <p:txBody>
          <a:bodyPr>
            <a:normAutofit fontScale="92500" lnSpcReduction="10000"/>
          </a:bodyPr>
          <a:lstStyle/>
          <a:p>
            <a:pPr marL="0" indent="0">
              <a:lnSpc>
                <a:spcPct val="90000"/>
              </a:lnSpc>
              <a:buNone/>
            </a:pPr>
            <a:r>
              <a:rPr lang="en-US" dirty="0" smtClean="0">
                <a:latin typeface="Times New Roman" pitchFamily="-48" charset="0"/>
              </a:rPr>
              <a:t> </a:t>
            </a:r>
            <a:r>
              <a:rPr lang="en-US" dirty="0">
                <a:latin typeface="Times New Roman" pitchFamily="-48" charset="0"/>
              </a:rPr>
              <a:t>Czarniawska (1997: 78), for example, says narrative, or </a:t>
            </a:r>
            <a:r>
              <a:rPr lang="en-US" dirty="0">
                <a:latin typeface="Arial"/>
              </a:rPr>
              <a:t>“</a:t>
            </a:r>
            <a:r>
              <a:rPr lang="en-US" dirty="0">
                <a:latin typeface="Times New Roman" pitchFamily="-48" charset="0"/>
              </a:rPr>
              <a:t>a </a:t>
            </a:r>
            <a:r>
              <a:rPr lang="en-US" i="1" dirty="0">
                <a:latin typeface="Times New Roman" pitchFamily="-48" charset="0"/>
              </a:rPr>
              <a:t>story </a:t>
            </a:r>
            <a:r>
              <a:rPr lang="en-US" dirty="0">
                <a:latin typeface="Times New Roman" pitchFamily="-48" charset="0"/>
              </a:rPr>
              <a:t>consists of a plot comprising causally related episodes that culminate in a solution to a problem.</a:t>
            </a:r>
            <a:r>
              <a:rPr lang="en-US" dirty="0">
                <a:latin typeface="Arial"/>
              </a:rPr>
              <a:t>”</a:t>
            </a:r>
            <a:r>
              <a:rPr lang="en-US" dirty="0">
                <a:latin typeface="Times New Roman" pitchFamily="-48" charset="0"/>
              </a:rPr>
              <a:t> </a:t>
            </a:r>
            <a:r>
              <a:rPr lang="en-US" dirty="0" smtClean="0">
                <a:latin typeface="Times New Roman" pitchFamily="-48" charset="0"/>
              </a:rPr>
              <a:t>Elsewhere</a:t>
            </a:r>
            <a:r>
              <a:rPr lang="en-US" dirty="0">
                <a:latin typeface="Times New Roman" pitchFamily="-48" charset="0"/>
              </a:rPr>
              <a:t>, Czarniawska (1999: 2) clarifies, </a:t>
            </a:r>
            <a:r>
              <a:rPr lang="en-US" dirty="0">
                <a:latin typeface="Arial"/>
              </a:rPr>
              <a:t>“</a:t>
            </a:r>
            <a:r>
              <a:rPr lang="en-US" dirty="0">
                <a:latin typeface="Times New Roman" pitchFamily="-48" charset="0"/>
              </a:rPr>
              <a:t>for them to become a narrative, they require a </a:t>
            </a:r>
            <a:r>
              <a:rPr lang="en-US" i="1" dirty="0">
                <a:latin typeface="Times New Roman" pitchFamily="-48" charset="0"/>
              </a:rPr>
              <a:t>plot</a:t>
            </a:r>
            <a:r>
              <a:rPr lang="en-US" dirty="0">
                <a:latin typeface="Times New Roman" pitchFamily="-48" charset="0"/>
              </a:rPr>
              <a:t>, that is, some way to bring them into a meaningful whole.</a:t>
            </a:r>
            <a:r>
              <a:rPr lang="en-US" dirty="0" smtClean="0">
                <a:latin typeface="Arial"/>
              </a:rPr>
              <a:t>”</a:t>
            </a:r>
          </a:p>
          <a:p>
            <a:pPr marL="0" indent="0">
              <a:lnSpc>
                <a:spcPct val="90000"/>
              </a:lnSpc>
              <a:buNone/>
            </a:pPr>
            <a:endParaRPr lang="en-US" dirty="0" smtClean="0">
              <a:latin typeface="Arial"/>
            </a:endParaRPr>
          </a:p>
          <a:p>
            <a:pPr marL="0" indent="0">
              <a:lnSpc>
                <a:spcPct val="90000"/>
              </a:lnSpc>
              <a:buNone/>
            </a:pPr>
            <a:r>
              <a:rPr lang="en-US" dirty="0"/>
              <a:t>Applying Barthes petrification of narrative thesis, where “… every narrative becomes new with each retelling, and the ‘petrification’ of stories is not the result of the myopia of the researcher but of intense stabilizing work by the narrators” in organizations” (2004: 38) </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86526" y="1417638"/>
            <a:ext cx="4572000" cy="646331"/>
          </a:xfrm>
          <a:prstGeom prst="rect">
            <a:avLst/>
          </a:prstGeom>
        </p:spPr>
        <p:txBody>
          <a:bodyPr>
            <a:spAutoFit/>
          </a:bodyPr>
          <a:lstStyle/>
          <a:p>
            <a:r>
              <a:rPr lang="en-US" b="1" dirty="0">
                <a:solidFill>
                  <a:srgbClr val="FF0000"/>
                </a:solidFill>
              </a:rPr>
              <a:t>WWOK Narrative Paradigm 2 </a:t>
            </a:r>
            <a:r>
              <a:rPr lang="en-US" b="1" dirty="0">
                <a:solidFill>
                  <a:srgbClr val="FF0000"/>
                </a:solidFill>
                <a:sym typeface="Wingdings"/>
              </a:rPr>
              <a:t></a:t>
            </a:r>
            <a:r>
              <a:rPr lang="en-US" b="1" dirty="0">
                <a:solidFill>
                  <a:srgbClr val="FF0000"/>
                </a:solidFill>
              </a:rPr>
              <a:t> Plot Types with Conversational Method</a:t>
            </a:r>
          </a:p>
        </p:txBody>
      </p:sp>
    </p:spTree>
    <p:extLst>
      <p:ext uri="{BB962C8B-B14F-4D97-AF65-F5344CB8AC3E}">
        <p14:creationId xmlns:p14="http://schemas.microsoft.com/office/powerpoint/2010/main" val="1024543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F5D7DB-748B-41D3-BC27-1B12D660CF07}" type="slidenum">
              <a:rPr lang="en-US"/>
              <a:pPr/>
              <a:t>14</a:t>
            </a:fld>
            <a:endParaRPr lang="en-US"/>
          </a:p>
        </p:txBody>
      </p:sp>
      <p:sp>
        <p:nvSpPr>
          <p:cNvPr id="98306" name="Rectangle 2"/>
          <p:cNvSpPr>
            <a:spLocks noGrp="1" noChangeArrowheads="1"/>
          </p:cNvSpPr>
          <p:nvPr>
            <p:ph type="title"/>
          </p:nvPr>
        </p:nvSpPr>
        <p:spPr>
          <a:xfrm>
            <a:off x="942109" y="372872"/>
            <a:ext cx="4384843" cy="536074"/>
          </a:xfrm>
        </p:spPr>
        <p:txBody>
          <a:bodyPr>
            <a:normAutofit fontScale="90000"/>
          </a:bodyPr>
          <a:lstStyle/>
          <a:p>
            <a:r>
              <a:rPr lang="en-US" dirty="0" smtClean="0"/>
              <a:t>YIANNIS GABRIEL</a:t>
            </a:r>
            <a:endParaRPr lang="en-US" dirty="0"/>
          </a:p>
        </p:txBody>
      </p:sp>
      <p:sp>
        <p:nvSpPr>
          <p:cNvPr id="98307" name="Rectangle 3"/>
          <p:cNvSpPr>
            <a:spLocks noGrp="1" noChangeArrowheads="1"/>
          </p:cNvSpPr>
          <p:nvPr>
            <p:ph type="body" idx="1"/>
          </p:nvPr>
        </p:nvSpPr>
        <p:spPr/>
        <p:txBody>
          <a:bodyPr>
            <a:normAutofit/>
          </a:bodyPr>
          <a:lstStyle/>
          <a:p>
            <a:pPr marL="0" indent="0">
              <a:buNone/>
            </a:pPr>
            <a:r>
              <a:rPr lang="en-US" sz="2800" dirty="0" smtClean="0"/>
              <a:t>“</a:t>
            </a:r>
            <a:r>
              <a:rPr lang="en-US" sz="2800" i="1" dirty="0"/>
              <a:t>Stories are narratives with plots and characters, generating emotion in narrator and audience, through a poetic elaboration of symbolic material</a:t>
            </a:r>
            <a:r>
              <a:rPr lang="en-US" sz="2800" dirty="0"/>
              <a:t>” (italics in original</a:t>
            </a:r>
            <a:r>
              <a:rPr lang="en-US" sz="2800" dirty="0" smtClean="0"/>
              <a:t>)</a:t>
            </a:r>
          </a:p>
          <a:p>
            <a:r>
              <a:rPr lang="en-US" dirty="0"/>
              <a:t>“I shall argue not all narratives are stories; in particular, factual or descriptive accounts of events that aspire at objectivity rather than emotional effect must </a:t>
            </a:r>
            <a:r>
              <a:rPr lang="en-US" b="1" i="1" u="sng" dirty="0"/>
              <a:t>not</a:t>
            </a:r>
            <a:r>
              <a:rPr lang="en-US" dirty="0"/>
              <a:t> be treated as stories” (2000: 5). </a:t>
            </a:r>
          </a:p>
          <a:p>
            <a:r>
              <a:rPr lang="en-US" dirty="0"/>
              <a:t>“However, the mythologized past that is celebrated in organizational nostalgia is 'generally idealized' and bears little relation to 'documented history' (Gabriel, 2000: 170-177)”, as cited in Clark &amp; Rowlinson 2002: 11. </a:t>
            </a:r>
          </a:p>
          <a:p>
            <a:pPr marL="0" indent="0">
              <a:buNone/>
            </a:pPr>
            <a:endParaRPr lang="en-US" dirty="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
            <a:ext cx="942109" cy="144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72106" y="953869"/>
            <a:ext cx="4572000" cy="646331"/>
          </a:xfrm>
          <a:prstGeom prst="rect">
            <a:avLst/>
          </a:prstGeom>
        </p:spPr>
        <p:txBody>
          <a:bodyPr>
            <a:spAutoFit/>
          </a:bodyPr>
          <a:lstStyle/>
          <a:p>
            <a:r>
              <a:rPr lang="en-US" b="1" dirty="0">
                <a:solidFill>
                  <a:srgbClr val="FF0000"/>
                </a:solidFill>
              </a:rPr>
              <a:t>WWOK Narrative Paradigm 2 </a:t>
            </a:r>
            <a:r>
              <a:rPr lang="en-US" b="1" dirty="0">
                <a:solidFill>
                  <a:srgbClr val="FF0000"/>
                </a:solidFill>
                <a:sym typeface="Wingdings"/>
              </a:rPr>
              <a:t></a:t>
            </a:r>
            <a:r>
              <a:rPr lang="en-US" b="1" dirty="0">
                <a:solidFill>
                  <a:srgbClr val="FF0000"/>
                </a:solidFill>
              </a:rPr>
              <a:t> Plot Types with Conversational Method</a:t>
            </a:r>
          </a:p>
        </p:txBody>
      </p:sp>
    </p:spTree>
    <p:extLst>
      <p:ext uri="{BB962C8B-B14F-4D97-AF65-F5344CB8AC3E}">
        <p14:creationId xmlns:p14="http://schemas.microsoft.com/office/powerpoint/2010/main" val="3699763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WWOK Narrative Paradigm 2 </a:t>
            </a:r>
            <a:r>
              <a:rPr lang="en-US" sz="2800" dirty="0">
                <a:sym typeface="Wingdings"/>
              </a:rPr>
              <a:t></a:t>
            </a:r>
            <a:r>
              <a:rPr lang="en-US" sz="2800" dirty="0"/>
              <a:t> Plot Types with Conversational Method</a:t>
            </a:r>
            <a:br>
              <a:rPr lang="en-US" sz="2800" dirty="0"/>
            </a:br>
            <a:endParaRPr lang="en-US" sz="2800" dirty="0"/>
          </a:p>
        </p:txBody>
      </p:sp>
      <p:sp>
        <p:nvSpPr>
          <p:cNvPr id="6" name="Content Placeholder 5"/>
          <p:cNvSpPr>
            <a:spLocks noGrp="1"/>
          </p:cNvSpPr>
          <p:nvPr>
            <p:ph idx="1"/>
          </p:nvPr>
        </p:nvSpPr>
        <p:spPr/>
        <p:txBody>
          <a:bodyPr>
            <a:normAutofit fontScale="92500" lnSpcReduction="10000"/>
          </a:bodyPr>
          <a:lstStyle/>
          <a:p>
            <a:r>
              <a:rPr lang="en-US" dirty="0" smtClean="0"/>
              <a:t>Aristotle, Weick,</a:t>
            </a:r>
            <a:r>
              <a:rPr lang="en-US" dirty="0" smtClean="0">
                <a:latin typeface="+mj-lt"/>
              </a:rPr>
              <a:t> Czarniawska, &amp; Gabriel </a:t>
            </a:r>
            <a:r>
              <a:rPr lang="en-US" dirty="0" smtClean="0">
                <a:latin typeface="Times New Roman" pitchFamily="-48" charset="0"/>
              </a:rPr>
              <a:t>say narratives have plots: </a:t>
            </a:r>
          </a:p>
          <a:p>
            <a:r>
              <a:rPr lang="en-US" dirty="0" smtClean="0"/>
              <a:t>Count off by 4’s</a:t>
            </a:r>
          </a:p>
          <a:p>
            <a:r>
              <a:rPr lang="en-US" dirty="0" smtClean="0"/>
              <a:t>Individually, write brief notes on a plot of your life that is your narrative number: 1. Tragedy, 2.  Comedy, 3. Romance-Adventure, &amp; 4. Irony. </a:t>
            </a:r>
          </a:p>
          <a:p>
            <a:r>
              <a:rPr lang="en-US" dirty="0" smtClean="0"/>
              <a:t>Pick a new plot (another of the 4 types), and re-narrate same events &amp; characters into a new narrative-plot. Write down a few notes, and put your notes away.</a:t>
            </a:r>
          </a:p>
          <a:p>
            <a:r>
              <a:rPr lang="en-US" dirty="0" smtClean="0"/>
              <a:t>Find a partner and do CONVERSATIONAL INTERVIEWING with each other</a:t>
            </a:r>
            <a:r>
              <a:rPr lang="en-US" sz="2800" b="1" dirty="0" smtClean="0">
                <a:solidFill>
                  <a:srgbClr val="FF0000"/>
                </a:solidFill>
              </a:rPr>
              <a:t>. In CONVERSATIONAL INTERVIEWING there is mutual sharing back and forth rather than one way interrogation. </a:t>
            </a:r>
            <a:endParaRPr lang="en-US" sz="2800" b="1" dirty="0">
              <a:solidFill>
                <a:srgbClr val="FF0000"/>
              </a:solidFill>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t>15</a:t>
            </a:fld>
            <a:endParaRPr lang="en-US"/>
          </a:p>
        </p:txBody>
      </p:sp>
    </p:spTree>
    <p:extLst>
      <p:ext uri="{BB962C8B-B14F-4D97-AF65-F5344CB8AC3E}">
        <p14:creationId xmlns:p14="http://schemas.microsoft.com/office/powerpoint/2010/main" val="27631913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Conversational Interviewing</a:t>
            </a:r>
            <a:endParaRPr lang="en-US" dirty="0"/>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16</a:t>
            </a:fld>
            <a:endParaRPr lang="en-US"/>
          </a:p>
        </p:txBody>
      </p:sp>
    </p:spTree>
    <p:extLst>
      <p:ext uri="{BB962C8B-B14F-4D97-AF65-F5344CB8AC3E}">
        <p14:creationId xmlns:p14="http://schemas.microsoft.com/office/powerpoint/2010/main" val="25195117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675519"/>
          </a:xfrm>
        </p:spPr>
        <p:txBody>
          <a:bodyPr>
            <a:normAutofit fontScale="90000"/>
          </a:bodyPr>
          <a:lstStyle/>
          <a:p>
            <a:r>
              <a:rPr lang="en-US" dirty="0" smtClean="0"/>
              <a:t>IWOK </a:t>
            </a:r>
            <a:r>
              <a:rPr lang="mr-IN" dirty="0" smtClean="0"/>
              <a:t>–</a:t>
            </a:r>
            <a:r>
              <a:rPr lang="en-US" dirty="0" smtClean="0"/>
              <a:t> Indigenous Ways of Knowing in Living Story Webs of Relations to Family, Community, &amp; Earth</a:t>
            </a:r>
            <a:endParaRPr lang="en-US" dirty="0"/>
          </a:p>
        </p:txBody>
      </p:sp>
      <p:sp>
        <p:nvSpPr>
          <p:cNvPr id="3" name="Slide Number Placeholder 2"/>
          <p:cNvSpPr>
            <a:spLocks noGrp="1"/>
          </p:cNvSpPr>
          <p:nvPr>
            <p:ph type="sldNum" sz="quarter" idx="12"/>
          </p:nvPr>
        </p:nvSpPr>
        <p:spPr/>
        <p:txBody>
          <a:bodyPr/>
          <a:lstStyle/>
          <a:p>
            <a:fld id="{D12AA694-00EB-4F4B-AABB-6F50FB178914}" type="slidenum">
              <a:rPr lang="en-US" smtClean="0"/>
              <a:t>17</a:t>
            </a:fld>
            <a:endParaRPr lang="en-US"/>
          </a:p>
        </p:txBody>
      </p:sp>
      <p:pic>
        <p:nvPicPr>
          <p:cNvPr id="5" name="Picture 4"/>
          <p:cNvPicPr>
            <a:picLocks noChangeAspect="1"/>
          </p:cNvPicPr>
          <p:nvPr/>
        </p:nvPicPr>
        <p:blipFill>
          <a:blip r:embed="rId2"/>
          <a:stretch>
            <a:fillRect/>
          </a:stretch>
        </p:blipFill>
        <p:spPr>
          <a:xfrm>
            <a:off x="6199841" y="2469559"/>
            <a:ext cx="2840318" cy="4256212"/>
          </a:xfrm>
          <a:prstGeom prst="rect">
            <a:avLst/>
          </a:prstGeom>
        </p:spPr>
      </p:pic>
      <p:sp>
        <p:nvSpPr>
          <p:cNvPr id="6" name="Title 1"/>
          <p:cNvSpPr txBox="1">
            <a:spLocks/>
          </p:cNvSpPr>
          <p:nvPr/>
        </p:nvSpPr>
        <p:spPr>
          <a:xfrm>
            <a:off x="151854" y="3571198"/>
            <a:ext cx="5853263" cy="253147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solidFill>
                <a:schemeClr val="tx1"/>
              </a:solidFill>
            </a:endParaRPr>
          </a:p>
        </p:txBody>
      </p:sp>
      <p:sp>
        <p:nvSpPr>
          <p:cNvPr id="7" name="Title 1"/>
          <p:cNvSpPr txBox="1">
            <a:spLocks/>
          </p:cNvSpPr>
          <p:nvPr/>
        </p:nvSpPr>
        <p:spPr>
          <a:xfrm>
            <a:off x="151854" y="2208918"/>
            <a:ext cx="6047987" cy="4516854"/>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742950" indent="-742950">
              <a:buFont typeface="+mj-lt"/>
              <a:buAutoNum type="arabicPeriod"/>
            </a:pPr>
            <a:r>
              <a:rPr lang="en-US" dirty="0" smtClean="0">
                <a:solidFill>
                  <a:srgbClr val="292934"/>
                </a:solidFill>
              </a:rPr>
              <a:t>Relationships are the end in themselves</a:t>
            </a:r>
          </a:p>
          <a:p>
            <a:pPr marL="742950" indent="-742950">
              <a:buFont typeface="+mj-lt"/>
              <a:buAutoNum type="arabicPeriod"/>
            </a:pPr>
            <a:r>
              <a:rPr lang="en-US" dirty="0" smtClean="0">
                <a:solidFill>
                  <a:srgbClr val="292934"/>
                </a:solidFill>
              </a:rPr>
              <a:t>Gifting is valued more highly</a:t>
            </a:r>
          </a:p>
          <a:p>
            <a:pPr marL="742950" indent="-742950">
              <a:buFont typeface="+mj-lt"/>
              <a:buAutoNum type="arabicPeriod"/>
            </a:pPr>
            <a:r>
              <a:rPr lang="en-US" dirty="0" smtClean="0">
                <a:solidFill>
                  <a:srgbClr val="292934"/>
                </a:solidFill>
              </a:rPr>
              <a:t>Egalitarianism is preferred</a:t>
            </a:r>
          </a:p>
          <a:p>
            <a:pPr marL="742950" indent="-742950">
              <a:buFont typeface="+mj-lt"/>
              <a:buAutoNum type="arabicPeriod"/>
            </a:pPr>
            <a:r>
              <a:rPr lang="en-US" dirty="0" smtClean="0">
                <a:solidFill>
                  <a:srgbClr val="292934"/>
                </a:solidFill>
              </a:rPr>
              <a:t>Non-acquisitiveness valued,  not greed</a:t>
            </a:r>
          </a:p>
          <a:p>
            <a:pPr marL="742950" indent="-742950">
              <a:buFont typeface="+mj-lt"/>
              <a:buAutoNum type="arabicPeriod"/>
            </a:pPr>
            <a:r>
              <a:rPr lang="en-US" dirty="0" smtClean="0">
                <a:solidFill>
                  <a:srgbClr val="292934"/>
                </a:solidFill>
              </a:rPr>
              <a:t>Usefulness or access to use is valued</a:t>
            </a:r>
          </a:p>
          <a:p>
            <a:pPr marL="742950" indent="-742950">
              <a:buFont typeface="+mj-lt"/>
              <a:buAutoNum type="arabicPeriod"/>
            </a:pPr>
            <a:r>
              <a:rPr lang="en-US" dirty="0" smtClean="0">
                <a:solidFill>
                  <a:srgbClr val="292934"/>
                </a:solidFill>
              </a:rPr>
              <a:t>Barter is what is needed</a:t>
            </a:r>
          </a:p>
          <a:p>
            <a:pPr marL="742950" indent="-742950">
              <a:buFont typeface="+mj-lt"/>
              <a:buAutoNum type="arabicPeriod"/>
            </a:pPr>
            <a:r>
              <a:rPr lang="en-US" dirty="0" smtClean="0">
                <a:solidFill>
                  <a:srgbClr val="292934"/>
                </a:solidFill>
              </a:rPr>
              <a:t>Trust and buyer trust valued</a:t>
            </a:r>
          </a:p>
          <a:p>
            <a:pPr marL="742950" indent="-742950">
              <a:buFont typeface="+mj-lt"/>
              <a:buAutoNum type="arabicPeriod"/>
            </a:pPr>
            <a:r>
              <a:rPr lang="en-US" dirty="0" smtClean="0">
                <a:solidFill>
                  <a:srgbClr val="292934"/>
                </a:solidFill>
              </a:rPr>
              <a:t>Disclosure is full and voluntary</a:t>
            </a:r>
            <a:endParaRPr lang="en-US" dirty="0">
              <a:solidFill>
                <a:srgbClr val="292934"/>
              </a:solidFill>
            </a:endParaRPr>
          </a:p>
        </p:txBody>
      </p:sp>
    </p:spTree>
    <p:extLst>
      <p:ext uri="{BB962C8B-B14F-4D97-AF65-F5344CB8AC3E}">
        <p14:creationId xmlns:p14="http://schemas.microsoft.com/office/powerpoint/2010/main" val="31292734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1C81DC-1DC1-427E-AD6E-82301A4C0B0A}" type="datetime1">
              <a:rPr lang="en-US" sz="1200">
                <a:solidFill>
                  <a:srgbClr val="898989"/>
                </a:solidFill>
                <a:latin typeface="Calibri" pitchFamily="34" charset="0"/>
              </a:rPr>
              <a:pPr eaLnBrk="1" hangingPunct="1"/>
              <a:t>4/16/18</a:t>
            </a:fld>
            <a:endParaRPr lang="en-US" sz="1200">
              <a:solidFill>
                <a:srgbClr val="898989"/>
              </a:solidFill>
              <a:latin typeface="Calibri" pitchFamily="34" charset="0"/>
            </a:endParaRPr>
          </a:p>
        </p:txBody>
      </p:sp>
      <p:sp>
        <p:nvSpPr>
          <p:cNvPr id="6" name="Footer Placeholder 4"/>
          <p:cNvSpPr>
            <a:spLocks noGrp="1"/>
          </p:cNvSpPr>
          <p:nvPr>
            <p:ph type="ftr" sz="quarter" idx="11"/>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solidFill>
                  <a:srgbClr val="898989"/>
                </a:solidFill>
                <a:latin typeface="Calibri" pitchFamily="34" charset="0"/>
              </a:rPr>
              <a:t>copyright STORI</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04FAE0-0561-4E8A-BBA5-E188960DF80A}" type="slidenum">
              <a:rPr lang="en-US" sz="1200">
                <a:solidFill>
                  <a:srgbClr val="898989"/>
                </a:solidFill>
                <a:latin typeface="Calibri" pitchFamily="34" charset="0"/>
              </a:rPr>
              <a:pPr eaLnBrk="1" hangingPunct="1"/>
              <a:t>18</a:t>
            </a:fld>
            <a:endParaRPr lang="en-US" sz="1200">
              <a:solidFill>
                <a:srgbClr val="898989"/>
              </a:solidFill>
              <a:latin typeface="Calibri" pitchFamily="34" charset="0"/>
            </a:endParaRPr>
          </a:p>
        </p:txBody>
      </p:sp>
      <p:sp>
        <p:nvSpPr>
          <p:cNvPr id="31749" name="Rectangle 2"/>
          <p:cNvSpPr>
            <a:spLocks noGrp="1" noChangeArrowheads="1"/>
          </p:cNvSpPr>
          <p:nvPr>
            <p:ph type="title"/>
          </p:nvPr>
        </p:nvSpPr>
        <p:spPr>
          <a:xfrm>
            <a:off x="1676400" y="609600"/>
            <a:ext cx="7467600" cy="540084"/>
          </a:xfrm>
        </p:spPr>
        <p:txBody>
          <a:bodyPr>
            <a:normAutofit fontScale="90000"/>
          </a:bodyPr>
          <a:lstStyle/>
          <a:p>
            <a:pPr eaLnBrk="1" hangingPunct="1"/>
            <a:r>
              <a:rPr lang="en-US" sz="4000" b="1" dirty="0" smtClean="0">
                <a:ea typeface="ＭＳ Ｐゴシック" pitchFamily="34" charset="-128"/>
              </a:rPr>
              <a:t>Living Story is Reflexivity Webwork</a:t>
            </a:r>
          </a:p>
        </p:txBody>
      </p:sp>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05" y="423043"/>
            <a:ext cx="1268789" cy="15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37705" y="3886073"/>
            <a:ext cx="8859027" cy="2986084"/>
          </a:xfrm>
          <a:prstGeom prst="rect">
            <a:avLst/>
          </a:prstGeom>
        </p:spPr>
      </p:pic>
      <p:sp>
        <p:nvSpPr>
          <p:cNvPr id="31750" name="Rectangle 3"/>
          <p:cNvSpPr>
            <a:spLocks noGrp="1" noChangeArrowheads="1"/>
          </p:cNvSpPr>
          <p:nvPr>
            <p:ph type="body" idx="1"/>
          </p:nvPr>
        </p:nvSpPr>
        <p:spPr>
          <a:xfrm>
            <a:off x="283410" y="1957868"/>
            <a:ext cx="8593222" cy="2027863"/>
          </a:xfrm>
        </p:spPr>
        <p:txBody>
          <a:bodyPr/>
          <a:lstStyle/>
          <a:p>
            <a:pPr eaLnBrk="1" hangingPunct="1">
              <a:buFontTx/>
              <a:buNone/>
            </a:pPr>
            <a:r>
              <a:rPr lang="en-US" dirty="0" smtClean="0">
                <a:latin typeface="Times New Roman" pitchFamily="18" charset="0"/>
                <a:ea typeface="ＭＳ Ｐゴシック" pitchFamily="34" charset="-128"/>
              </a:rPr>
              <a:t>“Each story is at once larger and smaller than itself, includes itself without including (or comprehending) itself, identifies with itself even as it remains utterly different…” (1979: 82).; Derrida </a:t>
            </a:r>
            <a:r>
              <a:rPr lang="en-US" dirty="0" smtClean="0">
                <a:ea typeface="ＭＳ Ｐゴシック" pitchFamily="34" charset="-128"/>
              </a:rPr>
              <a:t>, treats story more in terms of their reflexivity web of story to other stories (99-100).</a:t>
            </a:r>
            <a:endParaRPr lang="en-US" dirty="0" smtClean="0">
              <a:latin typeface="Times New Roman" pitchFamily="18" charset="0"/>
              <a:ea typeface="ＭＳ Ｐゴシック" pitchFamily="34" charset="-128"/>
            </a:endParaRPr>
          </a:p>
          <a:p>
            <a:pPr eaLnBrk="1" hangingPunct="1">
              <a:buFontTx/>
              <a:buNone/>
            </a:pPr>
            <a:endParaRPr lang="en-US" dirty="0" smtClean="0">
              <a:ea typeface="ＭＳ Ｐゴシック" pitchFamily="34" charset="-128"/>
            </a:endParaRPr>
          </a:p>
        </p:txBody>
      </p:sp>
      <p:sp>
        <p:nvSpPr>
          <p:cNvPr id="3" name="Rectangle 2"/>
          <p:cNvSpPr/>
          <p:nvPr/>
        </p:nvSpPr>
        <p:spPr>
          <a:xfrm>
            <a:off x="1898317" y="1290935"/>
            <a:ext cx="6510420" cy="646331"/>
          </a:xfrm>
          <a:prstGeom prst="rect">
            <a:avLst/>
          </a:prstGeom>
        </p:spPr>
        <p:txBody>
          <a:bodyPr wrap="square">
            <a:spAutoFit/>
          </a:bodyPr>
          <a:lstStyle/>
          <a:p>
            <a:r>
              <a:rPr lang="en-US" b="1" dirty="0">
                <a:solidFill>
                  <a:srgbClr val="FF0000"/>
                </a:solidFill>
              </a:rPr>
              <a:t>Indigenous Ways of Knowing (IWOK) Living Story Web Paradigm </a:t>
            </a:r>
            <a:r>
              <a:rPr lang="en-US" b="1" dirty="0">
                <a:solidFill>
                  <a:srgbClr val="FF0000"/>
                </a:solidFill>
                <a:sym typeface="Wingdings"/>
              </a:rPr>
              <a:t></a:t>
            </a:r>
            <a:r>
              <a:rPr lang="en-US" b="1" dirty="0">
                <a:solidFill>
                  <a:srgbClr val="FF0000"/>
                </a:solidFill>
              </a:rPr>
              <a:t> </a:t>
            </a:r>
            <a:r>
              <a:rPr lang="en-US" b="1" i="1" dirty="0">
                <a:solidFill>
                  <a:srgbClr val="FF0000"/>
                </a:solidFill>
              </a:rPr>
              <a:t>Kaupapa</a:t>
            </a:r>
            <a:r>
              <a:rPr lang="en-US" b="1" dirty="0">
                <a:solidFill>
                  <a:srgbClr val="FF0000"/>
                </a:solidFill>
              </a:rPr>
              <a:t> Māori [Method + Theory in Praxis]</a:t>
            </a:r>
          </a:p>
        </p:txBody>
      </p:sp>
    </p:spTree>
    <p:extLst>
      <p:ext uri="{BB962C8B-B14F-4D97-AF65-F5344CB8AC3E}">
        <p14:creationId xmlns:p14="http://schemas.microsoft.com/office/powerpoint/2010/main" val="17669554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14600" y="274638"/>
            <a:ext cx="6172200" cy="1143000"/>
          </a:xfrm>
        </p:spPr>
        <p:txBody>
          <a:bodyPr>
            <a:normAutofit fontScale="90000"/>
          </a:bodyPr>
          <a:lstStyle/>
          <a:p>
            <a:pPr eaLnBrk="1" hangingPunct="1"/>
            <a:r>
              <a:rPr lang="en-US" dirty="0" smtClean="0">
                <a:ea typeface="ＭＳ Ｐゴシック" pitchFamily="34" charset="-128"/>
              </a:rPr>
              <a:t>LIVING STORY IS MULTIPLICITY OF VOICES</a:t>
            </a:r>
          </a:p>
        </p:txBody>
      </p:sp>
      <p:sp>
        <p:nvSpPr>
          <p:cNvPr id="3" name="Content Placeholder 2"/>
          <p:cNvSpPr>
            <a:spLocks noGrp="1"/>
          </p:cNvSpPr>
          <p:nvPr>
            <p:ph idx="1"/>
          </p:nvPr>
        </p:nvSpPr>
        <p:spPr>
          <a:xfrm>
            <a:off x="457199" y="1905000"/>
            <a:ext cx="8554833" cy="4952999"/>
          </a:xfrm>
        </p:spPr>
        <p:txBody>
          <a:bodyPr>
            <a:normAutofit fontScale="92500" lnSpcReduction="10000"/>
          </a:bodyPr>
          <a:lstStyle/>
          <a:p>
            <a:pPr eaLnBrk="1" hangingPunct="1">
              <a:buFont typeface="Arial" pitchFamily="34" charset="0"/>
              <a:buNone/>
            </a:pPr>
            <a:r>
              <a:rPr lang="en-US" sz="3900" dirty="0" smtClean="0">
                <a:latin typeface="Times New Roman" pitchFamily="18" charset="0"/>
                <a:ea typeface="ＭＳ Ｐゴシック" pitchFamily="34" charset="-128"/>
              </a:rPr>
              <a:t>Dialogical manner of story is “The plurality of independent and unmerged voices and consciousness and the genuine polyphony of full-valued voices” (Bakhtin, 1973: 4).</a:t>
            </a:r>
            <a:endParaRPr lang="en-US" sz="3900" dirty="0">
              <a:latin typeface="Times New Roman" pitchFamily="18" charset="0"/>
              <a:ea typeface="ＭＳ Ｐゴシック" pitchFamily="34" charset="-128"/>
            </a:endParaRPr>
          </a:p>
          <a:p>
            <a:pPr>
              <a:buNone/>
            </a:pPr>
            <a:r>
              <a:rPr lang="en-US" sz="3200" dirty="0"/>
              <a:t>Story and narrative are different: “Dialogic manner of the story” (1981: 60); “Narrative genres are always enclosed in a solid an unshakable monological framework” (1973: 13); In</a:t>
            </a:r>
            <a:r>
              <a:rPr lang="en-US" sz="3200" b="1" dirty="0"/>
              <a:t> </a:t>
            </a:r>
            <a:r>
              <a:rPr lang="en-US" sz="3200" dirty="0"/>
              <a:t>dialogism there is a move beyond “systematic monological philosophical finalizedness”</a:t>
            </a:r>
          </a:p>
          <a:p>
            <a:pPr eaLnBrk="1" hangingPunct="1">
              <a:buFont typeface="Arial" pitchFamily="34" charset="0"/>
              <a:buNone/>
            </a:pPr>
            <a:endParaRPr lang="en-US" sz="4300" dirty="0" smtClean="0">
              <a:latin typeface="Times New Roman" pitchFamily="18" charset="0"/>
              <a:ea typeface="ＭＳ Ｐゴシック" pitchFamily="34" charset="-128"/>
            </a:endParaRPr>
          </a:p>
          <a:p>
            <a:pPr eaLnBrk="1" hangingPunct="1">
              <a:buFont typeface="Arial" pitchFamily="34" charset="0"/>
              <a:buNone/>
            </a:pPr>
            <a:endParaRPr lang="en-US" sz="2400" dirty="0" smtClean="0">
              <a:latin typeface="Times New Roman" pitchFamily="18" charset="0"/>
              <a:ea typeface="ＭＳ Ｐゴシック" pitchFamily="34" charset="-128"/>
            </a:endParaRPr>
          </a:p>
          <a:p>
            <a:pPr eaLnBrk="1" hangingPunct="1">
              <a:buFont typeface="Arial" pitchFamily="34" charset="0"/>
              <a:buNone/>
            </a:pPr>
            <a:endParaRPr lang="en-US" sz="2800" dirty="0" smtClean="0">
              <a:latin typeface="Times New Roman" pitchFamily="18" charset="0"/>
              <a:ea typeface="ＭＳ Ｐゴシック" pitchFamily="34" charset="-128"/>
            </a:endParaRPr>
          </a:p>
          <a:p>
            <a:pPr eaLnBrk="1" hangingPunct="1">
              <a:buFont typeface="Arial" pitchFamily="34" charset="0"/>
              <a:buNone/>
            </a:pPr>
            <a:endParaRPr lang="en-US" sz="2800" dirty="0" smtClean="0">
              <a:latin typeface="Times New Roman" pitchFamily="18" charset="0"/>
              <a:ea typeface="ＭＳ Ｐゴシック" pitchFamily="34" charset="-128"/>
            </a:endParaRPr>
          </a:p>
          <a:p>
            <a:pPr eaLnBrk="1" hangingPunct="1">
              <a:buFont typeface="Arial" pitchFamily="34" charset="0"/>
              <a:buNone/>
            </a:pPr>
            <a:endParaRPr lang="en-US" dirty="0" smtClean="0">
              <a:ea typeface="ＭＳ Ｐゴシック" pitchFamily="34" charset="-128"/>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6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1158" y="1284951"/>
            <a:ext cx="7300874" cy="646331"/>
          </a:xfrm>
          <a:prstGeom prst="rect">
            <a:avLst/>
          </a:prstGeom>
        </p:spPr>
        <p:txBody>
          <a:bodyPr wrap="square">
            <a:spAutoFit/>
          </a:bodyPr>
          <a:lstStyle/>
          <a:p>
            <a:r>
              <a:rPr lang="en-US" b="1" dirty="0">
                <a:solidFill>
                  <a:srgbClr val="FF0000"/>
                </a:solidFill>
              </a:rPr>
              <a:t>Indigenous Ways of Knowing (IWOK) Living Story Web Paradigm </a:t>
            </a:r>
            <a:r>
              <a:rPr lang="en-US" b="1" dirty="0">
                <a:solidFill>
                  <a:srgbClr val="FF0000"/>
                </a:solidFill>
                <a:sym typeface="Wingdings"/>
              </a:rPr>
              <a:t></a:t>
            </a:r>
            <a:r>
              <a:rPr lang="en-US" b="1" dirty="0">
                <a:solidFill>
                  <a:srgbClr val="FF0000"/>
                </a:solidFill>
              </a:rPr>
              <a:t> </a:t>
            </a:r>
            <a:r>
              <a:rPr lang="en-US" b="1" i="1" dirty="0">
                <a:solidFill>
                  <a:srgbClr val="FF0000"/>
                </a:solidFill>
              </a:rPr>
              <a:t>Kaupapa</a:t>
            </a:r>
            <a:r>
              <a:rPr lang="en-US" b="1" dirty="0">
                <a:solidFill>
                  <a:srgbClr val="FF0000"/>
                </a:solidFill>
              </a:rPr>
              <a:t> Māori [Method + Theory in Praxis]</a:t>
            </a:r>
          </a:p>
        </p:txBody>
      </p:sp>
    </p:spTree>
    <p:extLst>
      <p:ext uri="{BB962C8B-B14F-4D97-AF65-F5344CB8AC3E}">
        <p14:creationId xmlns:p14="http://schemas.microsoft.com/office/powerpoint/2010/main" val="2765048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2916"/>
          </a:xfrm>
        </p:spPr>
        <p:txBody>
          <a:bodyPr>
            <a:normAutofit fontScale="90000"/>
          </a:bodyPr>
          <a:lstStyle/>
          <a:p>
            <a:r>
              <a:rPr lang="en-US" dirty="0" smtClean="0"/>
              <a:t>4 Storytelling Paradigms 10AM </a:t>
            </a:r>
            <a:r>
              <a:rPr lang="mr-IN" dirty="0" smtClean="0"/>
              <a:t>–</a:t>
            </a:r>
            <a:r>
              <a:rPr lang="en-US" dirty="0" smtClean="0"/>
              <a:t> 1PM</a:t>
            </a:r>
            <a:endParaRPr lang="en-US" dirty="0"/>
          </a:p>
        </p:txBody>
      </p:sp>
      <p:sp>
        <p:nvSpPr>
          <p:cNvPr id="3" name="Content Placeholder 2"/>
          <p:cNvSpPr>
            <a:spLocks noGrp="1"/>
          </p:cNvSpPr>
          <p:nvPr>
            <p:ph idx="1"/>
          </p:nvPr>
        </p:nvSpPr>
        <p:spPr>
          <a:xfrm>
            <a:off x="0" y="1136316"/>
            <a:ext cx="9144000" cy="5340684"/>
          </a:xfrm>
        </p:spPr>
        <p:txBody>
          <a:bodyPr>
            <a:noAutofit/>
          </a:bodyPr>
          <a:lstStyle/>
          <a:p>
            <a:pPr marL="457200" indent="-457200">
              <a:buFont typeface="+mj-lt"/>
              <a:buAutoNum type="arabicPeriod"/>
            </a:pPr>
            <a:r>
              <a:rPr lang="en-US" sz="2800" dirty="0" smtClean="0"/>
              <a:t>Western </a:t>
            </a:r>
            <a:r>
              <a:rPr lang="en-US" sz="2800" dirty="0"/>
              <a:t>Ways of Knowing (WWOK) Narrative Paradigm </a:t>
            </a:r>
            <a:r>
              <a:rPr lang="en-US" sz="2800" dirty="0" smtClean="0"/>
              <a:t>1 </a:t>
            </a:r>
            <a:r>
              <a:rPr lang="en-US" sz="2800" dirty="0" smtClean="0">
                <a:sym typeface="Wingdings"/>
              </a:rPr>
              <a:t></a:t>
            </a:r>
            <a:r>
              <a:rPr lang="en-US" sz="2800" dirty="0" smtClean="0"/>
              <a:t> (</a:t>
            </a:r>
            <a:r>
              <a:rPr lang="en-US" sz="2800" dirty="0"/>
              <a:t>Semi) </a:t>
            </a:r>
            <a:r>
              <a:rPr lang="en-US" sz="2800" dirty="0" smtClean="0"/>
              <a:t>Structured Interview Method </a:t>
            </a:r>
          </a:p>
          <a:p>
            <a:pPr marL="457200" indent="-457200">
              <a:buFont typeface="+mj-lt"/>
              <a:buAutoNum type="arabicPeriod"/>
            </a:pPr>
            <a:r>
              <a:rPr lang="en-US" sz="2800" dirty="0" smtClean="0"/>
              <a:t>WWOK Narrative Paradigm 2 </a:t>
            </a:r>
            <a:r>
              <a:rPr lang="en-US" sz="2800" dirty="0" smtClean="0">
                <a:sym typeface="Wingdings"/>
              </a:rPr>
              <a:t></a:t>
            </a:r>
            <a:r>
              <a:rPr lang="en-US" sz="2800" dirty="0" smtClean="0"/>
              <a:t> Plot Types with Conversational Method</a:t>
            </a:r>
          </a:p>
          <a:p>
            <a:pPr marL="457200" indent="-457200">
              <a:buFont typeface="+mj-lt"/>
              <a:buAutoNum type="arabicPeriod"/>
            </a:pPr>
            <a:r>
              <a:rPr lang="en-US" sz="2800" dirty="0" smtClean="0"/>
              <a:t>Indigenous </a:t>
            </a:r>
            <a:r>
              <a:rPr lang="en-US" sz="2800" dirty="0"/>
              <a:t>Ways of Knowing (IWOK</a:t>
            </a:r>
            <a:r>
              <a:rPr lang="en-US" sz="2800" dirty="0" smtClean="0"/>
              <a:t>) </a:t>
            </a:r>
            <a:r>
              <a:rPr lang="en-US" sz="2800" dirty="0"/>
              <a:t>Living Story Web Paradigm </a:t>
            </a:r>
            <a:r>
              <a:rPr lang="en-US" sz="2800" dirty="0">
                <a:sym typeface="Wingdings"/>
              </a:rPr>
              <a:t></a:t>
            </a:r>
            <a:r>
              <a:rPr lang="en-US" sz="2800" dirty="0"/>
              <a:t> </a:t>
            </a:r>
            <a:r>
              <a:rPr lang="en-US" sz="2800" i="1" dirty="0" smtClean="0"/>
              <a:t>Kaupapa</a:t>
            </a:r>
            <a:r>
              <a:rPr lang="en-US" sz="2800" dirty="0" smtClean="0"/>
              <a:t> Māori [Method + Theory in Praxis]</a:t>
            </a:r>
            <a:endParaRPr lang="en-US" sz="2800" dirty="0"/>
          </a:p>
          <a:p>
            <a:pPr marL="457200" indent="-457200">
              <a:buFont typeface="+mj-lt"/>
              <a:buAutoNum type="arabicPeriod"/>
            </a:pPr>
            <a:r>
              <a:rPr lang="en-US" sz="2800" dirty="0" smtClean="0"/>
              <a:t>Antenarrative Process Paradigm using </a:t>
            </a:r>
            <a:r>
              <a:rPr lang="en-US" sz="2800" dirty="0"/>
              <a:t>Karen </a:t>
            </a:r>
            <a:r>
              <a:rPr lang="en-US" sz="2800" dirty="0" smtClean="0"/>
              <a:t>Barad [‘</a:t>
            </a:r>
            <a:r>
              <a:rPr lang="en-US" sz="2800" dirty="0"/>
              <a:t>agential realism’ = materiality </a:t>
            </a:r>
            <a:r>
              <a:rPr lang="en-US" sz="2800" i="1" dirty="0"/>
              <a:t>with</a:t>
            </a:r>
            <a:r>
              <a:rPr lang="en-US" sz="2800" dirty="0"/>
              <a:t> </a:t>
            </a:r>
            <a:r>
              <a:rPr lang="en-US" sz="2800" dirty="0" smtClean="0"/>
              <a:t>discourse] AND Boje’s </a:t>
            </a:r>
            <a:r>
              <a:rPr lang="en-US" sz="2800" dirty="0"/>
              <a:t>Antenarrative process </a:t>
            </a:r>
            <a:r>
              <a:rPr lang="en-US" sz="2800" dirty="0" smtClean="0"/>
              <a:t>analytics on </a:t>
            </a:r>
            <a:r>
              <a:rPr lang="en-US" sz="2800" dirty="0"/>
              <a:t>Etieno </a:t>
            </a:r>
            <a:r>
              <a:rPr lang="en-US" sz="2800" dirty="0" smtClean="0"/>
              <a:t>Enang’s </a:t>
            </a:r>
            <a:r>
              <a:rPr lang="en-US" sz="2800" dirty="0"/>
              <a:t>M&amp;A </a:t>
            </a:r>
            <a:r>
              <a:rPr lang="en-US" sz="2800" dirty="0" smtClean="0"/>
              <a:t>Study of Concrete Industry</a:t>
            </a:r>
            <a:endParaRPr lang="en-US" sz="2800" dirty="0"/>
          </a:p>
        </p:txBody>
      </p:sp>
      <p:sp>
        <p:nvSpPr>
          <p:cNvPr id="4" name="Slide Number Placeholder 3"/>
          <p:cNvSpPr>
            <a:spLocks noGrp="1"/>
          </p:cNvSpPr>
          <p:nvPr>
            <p:ph type="sldNum" sz="quarter" idx="12"/>
          </p:nvPr>
        </p:nvSpPr>
        <p:spPr/>
        <p:txBody>
          <a:bodyPr/>
          <a:lstStyle/>
          <a:p>
            <a:fld id="{D12AA694-00EB-4F4B-AABB-6F50FB178914}" type="slidenum">
              <a:rPr lang="en-US" smtClean="0"/>
              <a:t>2</a:t>
            </a:fld>
            <a:endParaRPr lang="en-US"/>
          </a:p>
        </p:txBody>
      </p:sp>
    </p:spTree>
    <p:extLst>
      <p:ext uri="{BB962C8B-B14F-4D97-AF65-F5344CB8AC3E}">
        <p14:creationId xmlns:p14="http://schemas.microsoft.com/office/powerpoint/2010/main" val="2497468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Qualitative-Multiplicity of our Living Stories</a:t>
            </a:r>
            <a:endParaRPr lang="en-US" dirty="0"/>
          </a:p>
        </p:txBody>
      </p:sp>
      <p:pic>
        <p:nvPicPr>
          <p:cNvPr id="4" name="Picture 3"/>
          <p:cNvPicPr>
            <a:picLocks noChangeAspect="1"/>
          </p:cNvPicPr>
          <p:nvPr/>
        </p:nvPicPr>
        <p:blipFill>
          <a:blip r:embed="rId2"/>
          <a:stretch>
            <a:fillRect/>
          </a:stretch>
        </p:blipFill>
        <p:spPr>
          <a:xfrm>
            <a:off x="0" y="1676995"/>
            <a:ext cx="9144000" cy="5334000"/>
          </a:xfrm>
          <a:prstGeom prst="rect">
            <a:avLst/>
          </a:prstGeom>
        </p:spPr>
      </p:pic>
      <p:sp>
        <p:nvSpPr>
          <p:cNvPr id="5" name="Slide Number Placeholder 4"/>
          <p:cNvSpPr>
            <a:spLocks noGrp="1"/>
          </p:cNvSpPr>
          <p:nvPr>
            <p:ph type="sldNum" sz="quarter" idx="12"/>
          </p:nvPr>
        </p:nvSpPr>
        <p:spPr/>
        <p:txBody>
          <a:bodyPr/>
          <a:lstStyle/>
          <a:p>
            <a:fld id="{D12AA694-00EB-4F4B-AABB-6F50FB178914}" type="slidenum">
              <a:rPr lang="en-US" smtClean="0"/>
              <a:t>20</a:t>
            </a:fld>
            <a:endParaRPr lang="en-US"/>
          </a:p>
        </p:txBody>
      </p:sp>
      <p:sp>
        <p:nvSpPr>
          <p:cNvPr id="3" name="Rectangle 2"/>
          <p:cNvSpPr/>
          <p:nvPr/>
        </p:nvSpPr>
        <p:spPr>
          <a:xfrm>
            <a:off x="2050276" y="1524000"/>
            <a:ext cx="7093724" cy="1569660"/>
          </a:xfrm>
          <a:prstGeom prst="rect">
            <a:avLst/>
          </a:prstGeom>
        </p:spPr>
        <p:txBody>
          <a:bodyPr wrap="square">
            <a:spAutoFit/>
          </a:bodyPr>
          <a:lstStyle/>
          <a:p>
            <a:pPr>
              <a:buNone/>
            </a:pPr>
            <a:r>
              <a:rPr lang="en-US" sz="2400" b="1" i="1" dirty="0">
                <a:latin typeface="Times" pitchFamily="80" charset="0"/>
                <a:ea typeface="ＭＳ Ｐゴシック" pitchFamily="34" charset="-128"/>
              </a:rPr>
              <a:t>Living Story</a:t>
            </a:r>
            <a:r>
              <a:rPr lang="en-US" sz="2400" b="1" dirty="0">
                <a:latin typeface="Times" pitchFamily="80" charset="0"/>
                <a:ea typeface="ＭＳ Ｐゴシック" pitchFamily="34" charset="-128"/>
              </a:rPr>
              <a:t> </a:t>
            </a:r>
            <a:r>
              <a:rPr lang="en-US" sz="2400" dirty="0">
                <a:latin typeface="Times" pitchFamily="80" charset="0"/>
                <a:ea typeface="ＭＳ Ｐゴシック" pitchFamily="34" charset="-128"/>
              </a:rPr>
              <a:t>is unfolding present, in a </a:t>
            </a:r>
            <a:r>
              <a:rPr lang="en-US" sz="2400" b="1" i="1" dirty="0">
                <a:latin typeface="Times" pitchFamily="80" charset="0"/>
                <a:ea typeface="ＭＳ Ｐゴシック" pitchFamily="34" charset="-128"/>
              </a:rPr>
              <a:t>web of</a:t>
            </a:r>
            <a:r>
              <a:rPr lang="en-US" sz="2400" dirty="0">
                <a:latin typeface="Times" pitchFamily="80" charset="0"/>
                <a:ea typeface="ＭＳ Ｐゴシック" pitchFamily="34" charset="-128"/>
              </a:rPr>
              <a:t> </a:t>
            </a:r>
            <a:r>
              <a:rPr lang="en-US" sz="2400" b="1" i="1" dirty="0">
                <a:latin typeface="Times" pitchFamily="80" charset="0"/>
                <a:ea typeface="ＭＳ Ｐゴシック" pitchFamily="34" charset="-128"/>
              </a:rPr>
              <a:t>answerable spheres of relationship</a:t>
            </a:r>
            <a:r>
              <a:rPr lang="en-US" sz="2400" dirty="0">
                <a:latin typeface="Times" pitchFamily="80" charset="0"/>
                <a:ea typeface="ＭＳ Ｐゴシック" pitchFamily="34" charset="-128"/>
              </a:rPr>
              <a:t>: family, work, community, friendship, education, </a:t>
            </a:r>
            <a:r>
              <a:rPr lang="en-US" sz="2400" dirty="0" smtClean="0">
                <a:latin typeface="Times" pitchFamily="80" charset="0"/>
                <a:ea typeface="ＭＳ Ｐゴシック" pitchFamily="34" charset="-128"/>
              </a:rPr>
              <a:t>&amp; ecology </a:t>
            </a:r>
            <a:r>
              <a:rPr lang="en-US" sz="2400" dirty="0">
                <a:latin typeface="Times" pitchFamily="80" charset="0"/>
                <a:ea typeface="ＭＳ Ｐゴシック" pitchFamily="34" charset="-128"/>
              </a:rPr>
              <a:t>without beginning or end, just in the middle</a:t>
            </a:r>
            <a:r>
              <a:rPr lang="en-US" sz="2400" dirty="0"/>
              <a:t> </a:t>
            </a:r>
            <a:r>
              <a:rPr lang="en-US" dirty="0">
                <a:latin typeface="Times" pitchFamily="80" charset="0"/>
                <a:ea typeface="ＭＳ Ｐゴシック" pitchFamily="34" charset="-128"/>
              </a:rPr>
              <a:t>(Boje, </a:t>
            </a:r>
            <a:r>
              <a:rPr lang="en-US" dirty="0" smtClean="0">
                <a:latin typeface="Times" pitchFamily="80" charset="0"/>
                <a:ea typeface="ＭＳ Ｐゴシック" pitchFamily="34" charset="-128"/>
              </a:rPr>
              <a:t>2008, 2014, 2016)</a:t>
            </a:r>
            <a:endParaRPr lang="en-US" dirty="0"/>
          </a:p>
        </p:txBody>
      </p:sp>
    </p:spTree>
    <p:extLst>
      <p:ext uri="{BB962C8B-B14F-4D97-AF65-F5344CB8AC3E}">
        <p14:creationId xmlns:p14="http://schemas.microsoft.com/office/powerpoint/2010/main" val="31067301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15100" y="3759200"/>
            <a:ext cx="2628900" cy="3098800"/>
          </a:xfrm>
          <a:prstGeom prst="rect">
            <a:avLst/>
          </a:prstGeom>
        </p:spPr>
      </p:pic>
      <p:sp>
        <p:nvSpPr>
          <p:cNvPr id="2" name="Title 1"/>
          <p:cNvSpPr>
            <a:spLocks noGrp="1"/>
          </p:cNvSpPr>
          <p:nvPr>
            <p:ph type="title"/>
          </p:nvPr>
        </p:nvSpPr>
        <p:spPr/>
        <p:txBody>
          <a:bodyPr>
            <a:normAutofit fontScale="90000"/>
          </a:bodyPr>
          <a:lstStyle/>
          <a:p>
            <a:r>
              <a:rPr lang="en-US" dirty="0" smtClean="0"/>
              <a:t>Living Story Example before you begin</a:t>
            </a:r>
            <a:endParaRPr lang="en-US" dirty="0"/>
          </a:p>
        </p:txBody>
      </p:sp>
      <p:sp>
        <p:nvSpPr>
          <p:cNvPr id="3" name="Content Placeholder 2"/>
          <p:cNvSpPr>
            <a:spLocks noGrp="1"/>
          </p:cNvSpPr>
          <p:nvPr>
            <p:ph idx="1"/>
          </p:nvPr>
        </p:nvSpPr>
        <p:spPr/>
        <p:txBody>
          <a:bodyPr/>
          <a:lstStyle/>
          <a:p>
            <a:pPr marL="0" indent="0">
              <a:buNone/>
            </a:pPr>
            <a:r>
              <a:rPr lang="en-US" dirty="0"/>
              <a:t>“Grandpa John told me endless stories about young men who had opportunities to live up to their names. One day, he said, ‘there was a young man named Looks Twice---really, he was more like a boy---who left his village alone to hunt, hoping to bring back some meat. He wanted to prove that he was a man. It was in the springtime. He went without a bow or a lance, and he killed a deer with his knife.’… ‘How did he kill the deer, Grandpa?’ I interrupted. ‘</a:t>
            </a:r>
            <a:r>
              <a:rPr lang="en-US" sz="3200" b="1" dirty="0"/>
              <a:t>You’d better figure that out,’ he said. ‘That’s what will make you a man</a:t>
            </a:r>
            <a:r>
              <a:rPr lang="en-US" dirty="0"/>
              <a:t>.’”  </a:t>
            </a:r>
            <a:r>
              <a:rPr lang="en-US" dirty="0" smtClean="0"/>
              <a:t>(Russell Means, in </a:t>
            </a:r>
            <a:r>
              <a:rPr lang="en-US" dirty="0" err="1" smtClean="0"/>
              <a:t>Fixico</a:t>
            </a:r>
            <a:r>
              <a:rPr lang="en-US" dirty="0" smtClean="0"/>
              <a:t>, p</a:t>
            </a:r>
            <a:r>
              <a:rPr lang="en-US" dirty="0"/>
              <a:t>. </a:t>
            </a:r>
            <a:r>
              <a:rPr lang="en-US" dirty="0" smtClean="0"/>
              <a:t>88, as cited in Rosile, 2016: 239).</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21</a:t>
            </a:fld>
            <a:endParaRPr lang="en-US"/>
          </a:p>
        </p:txBody>
      </p:sp>
    </p:spTree>
    <p:extLst>
      <p:ext uri="{BB962C8B-B14F-4D97-AF65-F5344CB8AC3E}">
        <p14:creationId xmlns:p14="http://schemas.microsoft.com/office/powerpoint/2010/main" val="11884698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he supposed to be looking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CONTEXT: What does ‘runs like a deer’ mean?</a:t>
            </a:r>
          </a:p>
          <a:p>
            <a:r>
              <a:rPr lang="en-US" dirty="0" smtClean="0"/>
              <a:t>1. How could LOOKS TWICE get close enough to kill a deer, if he is alone?</a:t>
            </a:r>
          </a:p>
          <a:p>
            <a:r>
              <a:rPr lang="en-US" dirty="0" smtClean="0"/>
              <a:t>2. What kind of deer would be that slow?</a:t>
            </a:r>
          </a:p>
          <a:p>
            <a:r>
              <a:rPr lang="en-US" dirty="0" smtClean="0"/>
              <a:t>3. In Spring, the rains flood the streams?</a:t>
            </a:r>
          </a:p>
          <a:p>
            <a:r>
              <a:rPr lang="en-US" dirty="0" smtClean="0"/>
              <a:t>4. If one hunts with others, then there are more pairs of eyes to see</a:t>
            </a:r>
          </a:p>
          <a:p>
            <a:r>
              <a:rPr lang="en-US" dirty="0" smtClean="0"/>
              <a:t>5. When something seems too good to be true</a:t>
            </a:r>
            <a:r>
              <a:rPr lang="mr-IN" dirty="0" smtClean="0"/>
              <a:t>…</a:t>
            </a:r>
            <a:endParaRPr lang="en-US" dirty="0" smtClean="0"/>
          </a:p>
          <a:p>
            <a:r>
              <a:rPr lang="en-US" dirty="0" smtClean="0"/>
              <a:t>6. If true, then is this INDIVIDUALISM the ways of TRIBAL COMMUNITY?</a:t>
            </a:r>
          </a:p>
          <a:p>
            <a:r>
              <a:rPr lang="en-US" dirty="0" smtClean="0"/>
              <a:t>7. What are the sustainability long-term effects of this kind of hunting? </a:t>
            </a:r>
          </a:p>
          <a:p>
            <a:r>
              <a:rPr lang="en-US" dirty="0" smtClean="0"/>
              <a:t>8. Many reasons why hunting alone is TABOO, a rule this young hunter broke</a:t>
            </a:r>
          </a:p>
          <a:p>
            <a:r>
              <a:rPr lang="en-US" dirty="0" smtClean="0"/>
              <a:t>9. When growing up others hear this story and by the time they are young adult, they know the CONTEXT of the living story lessons</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22</a:t>
            </a:fld>
            <a:endParaRPr lang="en-US"/>
          </a:p>
        </p:txBody>
      </p:sp>
    </p:spTree>
    <p:extLst>
      <p:ext uri="{BB962C8B-B14F-4D97-AF65-F5344CB8AC3E}">
        <p14:creationId xmlns:p14="http://schemas.microsoft.com/office/powerpoint/2010/main" val="36423532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815581"/>
          </a:xfrm>
        </p:spPr>
        <p:txBody>
          <a:bodyPr>
            <a:noAutofit/>
          </a:bodyPr>
          <a:lstStyle/>
          <a:p>
            <a:r>
              <a:rPr lang="en-US" sz="2800" dirty="0"/>
              <a:t>Indigenous Ways of Knowing (IWOK) Living Story Web Paradigm </a:t>
            </a:r>
            <a:r>
              <a:rPr lang="en-US" sz="2800" dirty="0">
                <a:sym typeface="Wingdings"/>
              </a:rPr>
              <a:t></a:t>
            </a:r>
            <a:r>
              <a:rPr lang="en-US" sz="2800" dirty="0"/>
              <a:t> </a:t>
            </a:r>
            <a:r>
              <a:rPr lang="en-US" sz="2800" i="1" dirty="0"/>
              <a:t>Kaupapa</a:t>
            </a:r>
            <a:r>
              <a:rPr lang="en-US" sz="2800" dirty="0"/>
              <a:t> Māori [Method + Theory in Praxis</a:t>
            </a:r>
            <a:r>
              <a:rPr lang="en-US" sz="2800" dirty="0" smtClean="0"/>
              <a:t>]</a:t>
            </a:r>
            <a:endParaRPr lang="en-US" sz="2800"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TwoTrees 1997 &amp; 2000; Durie 2011; Rosile 2016, Pepion 2016; Cajete, </a:t>
            </a:r>
            <a:r>
              <a:rPr lang="en-US" dirty="0" smtClean="0"/>
              <a:t>2000, 2008, </a:t>
            </a:r>
            <a:r>
              <a:rPr lang="en-US" dirty="0"/>
              <a:t>&amp; 2016; Grayshield 2016; Humphries, 2016; </a:t>
            </a:r>
            <a:r>
              <a:rPr lang="en-US" dirty="0" smtClean="0"/>
              <a:t>L.T. Smith 1999, 2008</a:t>
            </a:r>
            <a:r>
              <a:rPr lang="en-US" dirty="0"/>
              <a:t>; </a:t>
            </a:r>
            <a:r>
              <a:rPr lang="en-US" dirty="0" smtClean="0"/>
              <a:t>G.H. Smith 2003; Tyler</a:t>
            </a:r>
            <a:r>
              <a:rPr lang="en-US" dirty="0"/>
              <a:t>, 2011; Deloria &amp; Wildcat </a:t>
            </a:r>
            <a:r>
              <a:rPr lang="en-US" dirty="0" smtClean="0"/>
              <a:t>2001; Hoskins &amp; Jones, 2017’ Paulo Friere's </a:t>
            </a:r>
            <a:r>
              <a:rPr lang="en-US" b="1" i="1" dirty="0" smtClean="0"/>
              <a:t>Pedagogy of the Oppressed</a:t>
            </a:r>
            <a:endParaRPr lang="en-US" b="1" i="1" dirty="0"/>
          </a:p>
        </p:txBody>
      </p:sp>
      <p:sp>
        <p:nvSpPr>
          <p:cNvPr id="4" name="Content Placeholder 3"/>
          <p:cNvSpPr>
            <a:spLocks noGrp="1"/>
          </p:cNvSpPr>
          <p:nvPr>
            <p:ph sz="half" idx="2"/>
          </p:nvPr>
        </p:nvSpPr>
        <p:spPr>
          <a:xfrm>
            <a:off x="4648200" y="1673352"/>
            <a:ext cx="4038600" cy="4315701"/>
          </a:xfrm>
        </p:spPr>
        <p:txBody>
          <a:bodyPr>
            <a:normAutofit fontScale="92500" lnSpcReduction="10000"/>
          </a:bodyPr>
          <a:lstStyle/>
          <a:p>
            <a:pPr marL="0" indent="0">
              <a:buNone/>
            </a:pPr>
            <a:r>
              <a:rPr lang="en-US" dirty="0"/>
              <a:t>Living stories have place, time, and ‘mind’ of aliveness; Living story is never alone, is always in the middle without beginning or end; and always points to another and yet another living story in the webwork of relationality of IWOK</a:t>
            </a:r>
          </a:p>
          <a:p>
            <a:pPr marL="0" indent="0">
              <a:buNone/>
            </a:pP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23</a:t>
            </a:fld>
            <a:endParaRPr lang="en-US"/>
          </a:p>
        </p:txBody>
      </p:sp>
    </p:spTree>
    <p:extLst>
      <p:ext uri="{BB962C8B-B14F-4D97-AF65-F5344CB8AC3E}">
        <p14:creationId xmlns:p14="http://schemas.microsoft.com/office/powerpoint/2010/main" val="20989444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53893"/>
          </a:xfrm>
        </p:spPr>
        <p:txBody>
          <a:bodyPr>
            <a:noAutofit/>
          </a:bodyPr>
          <a:lstStyle/>
          <a:p>
            <a:r>
              <a:rPr lang="en-US" sz="2400" dirty="0" smtClean="0"/>
              <a:t>EXERCISE 3: Indigenous </a:t>
            </a:r>
            <a:r>
              <a:rPr lang="en-US" sz="2400" dirty="0"/>
              <a:t>Ways of Knowing (IWOK) Living Story Web Paradigm </a:t>
            </a:r>
            <a:r>
              <a:rPr lang="en-US" sz="2400" dirty="0">
                <a:sym typeface="Wingdings"/>
              </a:rPr>
              <a:t></a:t>
            </a:r>
            <a:r>
              <a:rPr lang="en-US" sz="2400" dirty="0"/>
              <a:t> </a:t>
            </a:r>
            <a:r>
              <a:rPr lang="en-US" sz="2400" i="1" dirty="0"/>
              <a:t>Kaupapa</a:t>
            </a:r>
            <a:r>
              <a:rPr lang="en-US" sz="2400" dirty="0"/>
              <a:t> Māori [Method + Theory in Praxis]</a:t>
            </a:r>
          </a:p>
        </p:txBody>
      </p:sp>
      <p:sp>
        <p:nvSpPr>
          <p:cNvPr id="3" name="Content Placeholder 2"/>
          <p:cNvSpPr>
            <a:spLocks noGrp="1"/>
          </p:cNvSpPr>
          <p:nvPr>
            <p:ph sz="half" idx="1"/>
          </p:nvPr>
        </p:nvSpPr>
        <p:spPr>
          <a:xfrm>
            <a:off x="0" y="1231568"/>
            <a:ext cx="4038600" cy="4718304"/>
          </a:xfrm>
        </p:spPr>
        <p:txBody>
          <a:bodyPr>
            <a:normAutofit fontScale="55000" lnSpcReduction="20000"/>
          </a:bodyPr>
          <a:lstStyle/>
          <a:p>
            <a:pPr marL="0" indent="0">
              <a:buNone/>
            </a:pPr>
            <a:r>
              <a:rPr lang="en-US" dirty="0" smtClean="0"/>
              <a:t>INSTRUCTIONS: </a:t>
            </a:r>
          </a:p>
          <a:p>
            <a:pPr marL="514350" indent="-514350">
              <a:buFont typeface="+mj-lt"/>
              <a:buAutoNum type="arabicPeriod"/>
            </a:pPr>
            <a:r>
              <a:rPr lang="en-US" dirty="0" smtClean="0"/>
              <a:t>Write living story notes of your life in family, in relation to community, and if possible your connections to place, or moving from place to place</a:t>
            </a:r>
          </a:p>
          <a:p>
            <a:pPr marL="514350" indent="-514350">
              <a:buFont typeface="+mj-lt"/>
              <a:buAutoNum type="arabicPeriod"/>
            </a:pPr>
            <a:r>
              <a:rPr lang="en-US" dirty="0" smtClean="0"/>
              <a:t>Pick is small problem or obstacle in that family/community and make notes on transformative PRAXIS that you could do within your family/community/ecology</a:t>
            </a:r>
          </a:p>
          <a:p>
            <a:pPr marL="514350" indent="-514350">
              <a:buFont typeface="+mj-lt"/>
              <a:buAutoNum type="arabicPeriod"/>
            </a:pPr>
            <a:r>
              <a:rPr lang="en-US" sz="2900" b="1" dirty="0" smtClean="0"/>
              <a:t>Pair off and and share your living story TERSELY, what they other would know if they had been there, in the know about CONTEXT, SITUATION. See how your partner is able to ask you about the CONTEXT, and comes to UNDSTAND YOUR GROUND and your Story-Theory, and your PRAXIS</a:t>
            </a:r>
            <a:r>
              <a:rPr lang="en-US" dirty="0" smtClean="0"/>
              <a:t>. Be sure to follow the 5 I’s from Rosile (2016:96-7)</a:t>
            </a:r>
            <a:r>
              <a:rPr lang="en-US" dirty="0" smtClean="0">
                <a:sym typeface="Wingdings"/>
              </a:rPr>
              <a:t></a:t>
            </a:r>
            <a:endParaRPr lang="en-US" dirty="0"/>
          </a:p>
        </p:txBody>
      </p:sp>
      <p:sp>
        <p:nvSpPr>
          <p:cNvPr id="4" name="Content Placeholder 3"/>
          <p:cNvSpPr>
            <a:spLocks noGrp="1"/>
          </p:cNvSpPr>
          <p:nvPr>
            <p:ph sz="half" idx="2"/>
          </p:nvPr>
        </p:nvSpPr>
        <p:spPr>
          <a:xfrm>
            <a:off x="4038601" y="1234426"/>
            <a:ext cx="5003588" cy="4718304"/>
          </a:xfrm>
        </p:spPr>
        <p:txBody>
          <a:bodyPr>
            <a:normAutofit fontScale="55000" lnSpcReduction="20000"/>
          </a:bodyPr>
          <a:lstStyle/>
          <a:p>
            <a:r>
              <a:rPr lang="en-US" dirty="0" smtClean="0"/>
              <a:t>Kaupapa Māori, Friere's Pedagogy of the oppressed, and some Participative Action Research (PAR) put storytelling method/theory into PRAXIS of liberation from oppressions</a:t>
            </a:r>
          </a:p>
          <a:p>
            <a:endParaRPr lang="en-US" dirty="0" smtClean="0"/>
          </a:p>
          <a:p>
            <a:r>
              <a:rPr lang="en-US" b="1" i="1" dirty="0" smtClean="0"/>
              <a:t>PRAXIS means  THEORY+METHOD in ACTION</a:t>
            </a:r>
            <a:r>
              <a:rPr lang="en-US" dirty="0" smtClean="0"/>
              <a:t>, a transformational change/liberation from oppression, injustice, in order for family and/or community to bring about new way of Being-in-the-world together so LOOKS TWICE has lessons for the Elders and Parents to teach the young, growing up, so they don’t hunt alone, and destroy the herd the sustains the tribe.</a:t>
            </a:r>
          </a:p>
          <a:p>
            <a:pPr marL="0" indent="0">
              <a:buNone/>
            </a:pP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24</a:t>
            </a:fld>
            <a:endParaRPr lang="en-US"/>
          </a:p>
        </p:txBody>
      </p:sp>
      <p:sp>
        <p:nvSpPr>
          <p:cNvPr id="6" name="Rectangle 5"/>
          <p:cNvSpPr/>
          <p:nvPr/>
        </p:nvSpPr>
        <p:spPr>
          <a:xfrm>
            <a:off x="4038600" y="3948441"/>
            <a:ext cx="4497367" cy="2677656"/>
          </a:xfrm>
          <a:prstGeom prst="rect">
            <a:avLst/>
          </a:prstGeom>
        </p:spPr>
        <p:txBody>
          <a:bodyPr wrap="square">
            <a:spAutoFit/>
          </a:bodyPr>
          <a:lstStyle/>
          <a:p>
            <a:r>
              <a:rPr lang="en-US" sz="1400" dirty="0"/>
              <a:t>1.INDIRECT  Give a ‘story-stem’ and ask partner to complete the story, what do you imagine happened next?</a:t>
            </a:r>
          </a:p>
          <a:p>
            <a:r>
              <a:rPr lang="en-US" sz="1400" dirty="0"/>
              <a:t>2. INCLUSIVE </a:t>
            </a:r>
            <a:r>
              <a:rPr lang="mr-IN" sz="1400" dirty="0"/>
              <a:t>–</a:t>
            </a:r>
            <a:r>
              <a:rPr lang="en-US" sz="1400" dirty="0"/>
              <a:t> Include non-human characters in your story They send meta message about Natural world</a:t>
            </a:r>
          </a:p>
          <a:p>
            <a:r>
              <a:rPr lang="en-US" sz="1400" dirty="0"/>
              <a:t>3. INCOMPLE </a:t>
            </a:r>
            <a:r>
              <a:rPr lang="mr-IN" sz="1400" dirty="0"/>
              <a:t>–</a:t>
            </a:r>
            <a:r>
              <a:rPr lang="en-US" sz="1400" dirty="0"/>
              <a:t> Tell it terse so the partner fills in the blanks with taken-for-granted assumptions</a:t>
            </a:r>
          </a:p>
          <a:p>
            <a:r>
              <a:rPr lang="en-US" sz="1400" dirty="0"/>
              <a:t>4. IN CONTEXT </a:t>
            </a:r>
            <a:r>
              <a:rPr lang="mr-IN" sz="1400" dirty="0"/>
              <a:t>–</a:t>
            </a:r>
            <a:r>
              <a:rPr lang="en-US" sz="1400" dirty="0"/>
              <a:t> Partner needs to explore the context of the story to discover learning principles/lessons</a:t>
            </a:r>
          </a:p>
          <a:p>
            <a:r>
              <a:rPr lang="en-US" sz="1400" dirty="0"/>
              <a:t>5. INQUIRING </a:t>
            </a:r>
            <a:r>
              <a:rPr lang="mr-IN" sz="1400" dirty="0"/>
              <a:t>–</a:t>
            </a:r>
            <a:r>
              <a:rPr lang="en-US" sz="1400" dirty="0"/>
              <a:t> Story-teller, ask partner ‘what is the moral of this story’ rather than just telling it. </a:t>
            </a:r>
          </a:p>
        </p:txBody>
      </p:sp>
    </p:spTree>
    <p:extLst>
      <p:ext uri="{BB962C8B-B14F-4D97-AF65-F5344CB8AC3E}">
        <p14:creationId xmlns:p14="http://schemas.microsoft.com/office/powerpoint/2010/main" val="19326124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Living Story Conversations</a:t>
            </a:r>
            <a:endParaRPr lang="en-US" dirty="0"/>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25</a:t>
            </a:fld>
            <a:endParaRPr lang="en-US"/>
          </a:p>
        </p:txBody>
      </p:sp>
    </p:spTree>
    <p:extLst>
      <p:ext uri="{BB962C8B-B14F-4D97-AF65-F5344CB8AC3E}">
        <p14:creationId xmlns:p14="http://schemas.microsoft.com/office/powerpoint/2010/main" val="40720605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3399"/>
            <a:ext cx="8970210" cy="1645653"/>
          </a:xfrm>
        </p:spPr>
        <p:txBody>
          <a:bodyPr>
            <a:normAutofit fontScale="90000"/>
          </a:bodyPr>
          <a:lstStyle/>
          <a:p>
            <a:r>
              <a:rPr lang="en-US" dirty="0" smtClean="0"/>
              <a:t>Antenarrative Process Paradigm is Betwixt &amp; Between IWOK Living Story Webs &amp; WWOK Dominant Narrative-Counternarrative</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2156141"/>
            <a:ext cx="9143999" cy="4554805"/>
          </a:xfrm>
          <a:prstGeom prst="rect">
            <a:avLst/>
          </a:prstGeom>
          <a:noFill/>
          <a:ln>
            <a:noFill/>
          </a:ln>
        </p:spPr>
      </p:pic>
    </p:spTree>
    <p:extLst>
      <p:ext uri="{BB962C8B-B14F-4D97-AF65-F5344CB8AC3E}">
        <p14:creationId xmlns:p14="http://schemas.microsoft.com/office/powerpoint/2010/main" val="33332918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040" y="317500"/>
            <a:ext cx="80772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6778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
            <a:ext cx="8229600" cy="1143000"/>
          </a:xfrm>
        </p:spPr>
        <p:txBody>
          <a:bodyPr>
            <a:normAutofit/>
          </a:bodyPr>
          <a:lstStyle/>
          <a:p>
            <a:r>
              <a:rPr lang="en-US" dirty="0" smtClean="0"/>
              <a:t>Narrative-Discourse turn went too far</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L</a:t>
            </a:r>
            <a:r>
              <a:rPr lang="en-US" b="1" dirty="0"/>
              <a:t>anguage has been granted </a:t>
            </a:r>
            <a:r>
              <a:rPr lang="en-US" dirty="0"/>
              <a:t>too much power. The linguistic turn, </a:t>
            </a:r>
            <a:r>
              <a:rPr lang="en-US" dirty="0" smtClean="0"/>
              <a:t>the semiotic </a:t>
            </a:r>
            <a:r>
              <a:rPr lang="en-US" dirty="0"/>
              <a:t>turn, the interpretative turn, the cultural turn: it seems </a:t>
            </a:r>
            <a:r>
              <a:rPr lang="en-US" dirty="0" smtClean="0"/>
              <a:t>that at </a:t>
            </a:r>
            <a:r>
              <a:rPr lang="en-US" dirty="0"/>
              <a:t>every turn lately every “thing”—even materiality—is turned into </a:t>
            </a:r>
            <a:r>
              <a:rPr lang="en-US" dirty="0" smtClean="0"/>
              <a:t>a matter </a:t>
            </a:r>
            <a:r>
              <a:rPr lang="en-US" dirty="0"/>
              <a:t>of language or some other form of cultural </a:t>
            </a:r>
            <a:r>
              <a:rPr lang="en-US" dirty="0" smtClean="0"/>
              <a:t>representation” (Karen Barad, 2003: 801).</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5045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Barad Quick Overview</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dirty="0"/>
              <a:t>Barad uses a posthumanist storytelling of discursive practices, materiality, and the relationship between </a:t>
            </a:r>
            <a:r>
              <a:rPr lang="en-US" dirty="0" smtClean="0"/>
              <a:t>them, rather than just humanist accounts.</a:t>
            </a:r>
          </a:p>
          <a:p>
            <a:pPr marL="457200" indent="-457200">
              <a:buFont typeface="+mj-lt"/>
              <a:buAutoNum type="arabicPeriod"/>
            </a:pPr>
            <a:r>
              <a:rPr lang="en-US" dirty="0" smtClean="0"/>
              <a:t>Storytelling is agentive realism, when it is the intra-activity of materiality </a:t>
            </a:r>
            <a:r>
              <a:rPr lang="en-US" i="1" dirty="0" smtClean="0"/>
              <a:t>with</a:t>
            </a:r>
            <a:r>
              <a:rPr lang="en-US" dirty="0" smtClean="0"/>
              <a:t> discourse. It is never interaction, always intra-activity.</a:t>
            </a:r>
          </a:p>
          <a:p>
            <a:pPr marL="457200" indent="-457200">
              <a:buFont typeface="+mj-lt"/>
              <a:buAutoNum type="arabicPeriod"/>
            </a:pPr>
            <a:r>
              <a:rPr lang="en-US" dirty="0" smtClean="0"/>
              <a:t>Concept of </a:t>
            </a:r>
            <a:r>
              <a:rPr lang="en-US" dirty="0"/>
              <a:t>“ethico-onto-epistemological matter” (Barad, 2008: </a:t>
            </a:r>
            <a:r>
              <a:rPr lang="en-US" dirty="0" smtClean="0"/>
              <a:t>333),in inseparability of knowing-being-doing entanglements</a:t>
            </a:r>
          </a:p>
          <a:p>
            <a:pPr marL="457200" indent="-457200">
              <a:buFont typeface="+mj-lt"/>
              <a:buAutoNum type="arabicPeriod"/>
            </a:pPr>
            <a:r>
              <a:rPr lang="en-US" dirty="0" smtClean="0"/>
              <a:t>Like Barbara Simpson, Barad treat duality as a both/and ontology and dualism as an either/or epistemology. </a:t>
            </a:r>
          </a:p>
          <a:p>
            <a:pPr marL="457200" indent="-457200">
              <a:buFont typeface="+mj-lt"/>
              <a:buAutoNum type="arabicPeriod"/>
            </a:pPr>
            <a:r>
              <a:rPr lang="en-US" dirty="0" smtClean="0"/>
              <a:t>There are agential cuts in doing a method, telling a narrative or story, that create self and other.</a:t>
            </a:r>
          </a:p>
          <a:p>
            <a:pPr marL="457200" indent="-457200">
              <a:buFont typeface="+mj-lt"/>
              <a:buAutoNum type="arabicPeriod"/>
            </a:pPr>
            <a:r>
              <a:rPr lang="en-US" dirty="0" smtClean="0"/>
              <a:t>An apparatus (such as research method) makes agential cuts</a:t>
            </a:r>
          </a:p>
          <a:p>
            <a:pPr marL="457200" indent="-457200">
              <a:buFont typeface="+mj-lt"/>
              <a:buAutoNum type="arabicPeriod"/>
            </a:pPr>
            <a:r>
              <a:rPr lang="en-US" dirty="0" smtClean="0"/>
              <a:t>Its never space, time, matter, but rather inseparability entanglement of </a:t>
            </a:r>
            <a:r>
              <a:rPr lang="en-US" i="1" dirty="0" smtClean="0"/>
              <a:t>spacetimemattering in iterative reconfiguring. </a:t>
            </a: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29</a:t>
            </a:fld>
            <a:endParaRPr lang="en-US"/>
          </a:p>
        </p:txBody>
      </p:sp>
    </p:spTree>
    <p:extLst>
      <p:ext uri="{BB962C8B-B14F-4D97-AF65-F5344CB8AC3E}">
        <p14:creationId xmlns:p14="http://schemas.microsoft.com/office/powerpoint/2010/main" val="1171922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Storytelling Matters</a:t>
            </a:r>
            <a:endParaRPr lang="en-US" b="1" dirty="0"/>
          </a:p>
        </p:txBody>
      </p:sp>
      <p:sp>
        <p:nvSpPr>
          <p:cNvPr id="3" name="Content Placeholder 2"/>
          <p:cNvSpPr>
            <a:spLocks noGrp="1"/>
          </p:cNvSpPr>
          <p:nvPr>
            <p:ph idx="1"/>
          </p:nvPr>
        </p:nvSpPr>
        <p:spPr>
          <a:xfrm>
            <a:off x="457200" y="1600200"/>
            <a:ext cx="8507506" cy="5257800"/>
          </a:xfrm>
        </p:spPr>
        <p:txBody>
          <a:bodyPr>
            <a:normAutofit lnSpcReduction="10000"/>
          </a:bodyPr>
          <a:lstStyle/>
          <a:p>
            <a:pPr marL="0" indent="0">
              <a:buNone/>
            </a:pPr>
            <a:r>
              <a:rPr lang="en-US" sz="4000" dirty="0"/>
              <a:t>“To “tell a story is to act upon the world” (Cobb, 1993, p. 250) and as such, depending on how the stories are constructed (and analyzed), narratives can specify the “truth”, stipulate correct behavior, and legitimize how problems are defined (Whitten, 1993)” (Higgins, Stubbs, &amp; Love, 2014: 1097)</a:t>
            </a:r>
            <a:r>
              <a:rPr lang="en-US" dirty="0"/>
              <a:t>. </a:t>
            </a:r>
          </a:p>
        </p:txBody>
      </p:sp>
      <p:sp>
        <p:nvSpPr>
          <p:cNvPr id="4" name="Slide Number Placeholder 3"/>
          <p:cNvSpPr>
            <a:spLocks noGrp="1"/>
          </p:cNvSpPr>
          <p:nvPr>
            <p:ph type="sldNum" sz="quarter" idx="12"/>
          </p:nvPr>
        </p:nvSpPr>
        <p:spPr/>
        <p:txBody>
          <a:bodyPr/>
          <a:lstStyle/>
          <a:p>
            <a:fld id="{D12AA694-00EB-4F4B-AABB-6F50FB178914}" type="slidenum">
              <a:rPr lang="en-US" smtClean="0"/>
              <a:t>3</a:t>
            </a:fld>
            <a:endParaRPr lang="en-US"/>
          </a:p>
        </p:txBody>
      </p:sp>
    </p:spTree>
    <p:extLst>
      <p:ext uri="{BB962C8B-B14F-4D97-AF65-F5344CB8AC3E}">
        <p14:creationId xmlns:p14="http://schemas.microsoft.com/office/powerpoint/2010/main" val="522060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Autofit/>
          </a:bodyPr>
          <a:lstStyle/>
          <a:p>
            <a:r>
              <a:rPr lang="en-US" sz="2400" dirty="0"/>
              <a:t>Antenarrative Process Paradigm using Karen Barad [‘agential realism’ = materiality </a:t>
            </a:r>
            <a:r>
              <a:rPr lang="en-US" sz="2400" i="1" dirty="0"/>
              <a:t>with</a:t>
            </a:r>
            <a:r>
              <a:rPr lang="en-US" sz="2400" dirty="0"/>
              <a:t> discourse] AND Boje’s Antenarrative process analytics on Etieno Enang’s M&amp;A Study of Concrete Industry</a:t>
            </a:r>
            <a:br>
              <a:rPr lang="en-US" sz="2400" dirty="0"/>
            </a:br>
            <a:endParaRPr lang="en-US" sz="2400" dirty="0"/>
          </a:p>
        </p:txBody>
      </p:sp>
      <p:sp>
        <p:nvSpPr>
          <p:cNvPr id="3" name="Content Placeholder 2"/>
          <p:cNvSpPr>
            <a:spLocks noGrp="1"/>
          </p:cNvSpPr>
          <p:nvPr>
            <p:ph idx="1"/>
          </p:nvPr>
        </p:nvSpPr>
        <p:spPr>
          <a:xfrm>
            <a:off x="457201" y="1751263"/>
            <a:ext cx="3152274" cy="4517680"/>
          </a:xfrm>
        </p:spPr>
        <p:txBody>
          <a:bodyPr>
            <a:normAutofit/>
          </a:bodyPr>
          <a:lstStyle/>
          <a:p>
            <a:pPr marL="457200" indent="-457200">
              <a:buFont typeface="+mj-lt"/>
              <a:buAutoNum type="arabicPeriod"/>
            </a:pPr>
            <a:r>
              <a:rPr lang="en-US" dirty="0" smtClean="0"/>
              <a:t>What is Actor Network Theory (ANT)? </a:t>
            </a:r>
          </a:p>
          <a:p>
            <a:pPr marL="457200" indent="-457200">
              <a:buFont typeface="+mj-lt"/>
              <a:buAutoNum type="arabicPeriod"/>
            </a:pPr>
            <a:r>
              <a:rPr lang="en-US" dirty="0" smtClean="0"/>
              <a:t>What is Agential Realism in Karen Barad’s work</a:t>
            </a:r>
          </a:p>
          <a:p>
            <a:pPr marL="457200" indent="-457200">
              <a:buFont typeface="+mj-lt"/>
              <a:buAutoNum type="arabicPeriod"/>
            </a:pPr>
            <a:r>
              <a:rPr lang="en-US" dirty="0" smtClean="0"/>
              <a:t>What is Sociomaterialism?</a:t>
            </a:r>
          </a:p>
        </p:txBody>
      </p:sp>
      <p:sp>
        <p:nvSpPr>
          <p:cNvPr id="4" name="Slide Number Placeholder 3"/>
          <p:cNvSpPr>
            <a:spLocks noGrp="1"/>
          </p:cNvSpPr>
          <p:nvPr>
            <p:ph type="sldNum" sz="quarter" idx="12"/>
          </p:nvPr>
        </p:nvSpPr>
        <p:spPr/>
        <p:txBody>
          <a:bodyPr/>
          <a:lstStyle/>
          <a:p>
            <a:fld id="{D12AA694-00EB-4F4B-AABB-6F50FB178914}" type="slidenum">
              <a:rPr lang="en-US" smtClean="0"/>
              <a:t>30</a:t>
            </a:fld>
            <a:endParaRPr lang="en-US"/>
          </a:p>
        </p:txBody>
      </p:sp>
      <p:pic>
        <p:nvPicPr>
          <p:cNvPr id="5" name="Picture 4"/>
          <p:cNvPicPr>
            <a:picLocks noChangeAspect="1"/>
          </p:cNvPicPr>
          <p:nvPr/>
        </p:nvPicPr>
        <p:blipFill>
          <a:blip r:embed="rId2"/>
          <a:stretch>
            <a:fillRect/>
          </a:stretch>
        </p:blipFill>
        <p:spPr>
          <a:xfrm>
            <a:off x="5227053" y="1657684"/>
            <a:ext cx="3916947" cy="4373858"/>
          </a:xfrm>
          <a:prstGeom prst="rect">
            <a:avLst/>
          </a:prstGeom>
        </p:spPr>
      </p:pic>
      <p:pic>
        <p:nvPicPr>
          <p:cNvPr id="6" name="Picture 5"/>
          <p:cNvPicPr>
            <a:picLocks noChangeAspect="1"/>
          </p:cNvPicPr>
          <p:nvPr/>
        </p:nvPicPr>
        <p:blipFill>
          <a:blip r:embed="rId3"/>
          <a:stretch>
            <a:fillRect/>
          </a:stretch>
        </p:blipFill>
        <p:spPr>
          <a:xfrm>
            <a:off x="3729789" y="1524000"/>
            <a:ext cx="5414211" cy="4744943"/>
          </a:xfrm>
          <a:prstGeom prst="rect">
            <a:avLst/>
          </a:prstGeom>
        </p:spPr>
      </p:pic>
    </p:spTree>
    <p:extLst>
      <p:ext uri="{BB962C8B-B14F-4D97-AF65-F5344CB8AC3E}">
        <p14:creationId xmlns:p14="http://schemas.microsoft.com/office/powerpoint/2010/main" val="33066181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31640" y="894482"/>
            <a:ext cx="7069411" cy="578886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8" name="Oval 7"/>
          <p:cNvSpPr/>
          <p:nvPr/>
        </p:nvSpPr>
        <p:spPr>
          <a:xfrm>
            <a:off x="1761766" y="1143001"/>
            <a:ext cx="5002592" cy="5191122"/>
          </a:xfrm>
          <a:prstGeom prst="ellipse">
            <a:avLst/>
          </a:prstGeom>
          <a:ln>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1" name="Oval 10"/>
          <p:cNvSpPr/>
          <p:nvPr/>
        </p:nvSpPr>
        <p:spPr>
          <a:xfrm>
            <a:off x="1001052" y="2062497"/>
            <a:ext cx="4336256" cy="3881795"/>
          </a:xfrm>
          <a:prstGeom prst="ellipse">
            <a:avLst/>
          </a:prstGeom>
          <a:ln>
            <a:solidFill>
              <a:schemeClr val="accent1"/>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8" name="TextBox 17"/>
          <p:cNvSpPr txBox="1"/>
          <p:nvPr/>
        </p:nvSpPr>
        <p:spPr>
          <a:xfrm>
            <a:off x="3086476" y="2307077"/>
            <a:ext cx="1837766" cy="923330"/>
          </a:xfrm>
          <a:prstGeom prst="rect">
            <a:avLst/>
          </a:prstGeom>
          <a:noFill/>
        </p:spPr>
        <p:txBody>
          <a:bodyPr wrap="square" rtlCol="0">
            <a:spAutoFit/>
          </a:bodyPr>
          <a:lstStyle/>
          <a:p>
            <a:r>
              <a:rPr lang="en-GB" sz="1200" b="1" dirty="0">
                <a:solidFill>
                  <a:schemeClr val="accent1"/>
                </a:solidFill>
              </a:rPr>
              <a:t>Beneath </a:t>
            </a:r>
          </a:p>
          <a:p>
            <a:r>
              <a:rPr lang="en-GB" sz="1050" b="1" dirty="0">
                <a:solidFill>
                  <a:schemeClr val="accent1"/>
                </a:solidFill>
              </a:rPr>
              <a:t>(interpretation, matching, linking; </a:t>
            </a:r>
            <a:r>
              <a:rPr lang="en-GB" sz="1050" b="1" dirty="0" err="1">
                <a:solidFill>
                  <a:schemeClr val="accent1"/>
                </a:solidFill>
              </a:rPr>
              <a:t>storying,restorying</a:t>
            </a:r>
            <a:r>
              <a:rPr lang="en-GB" sz="1050" b="1" dirty="0">
                <a:solidFill>
                  <a:schemeClr val="accent1"/>
                </a:solidFill>
              </a:rPr>
              <a:t> of the past and future)</a:t>
            </a:r>
          </a:p>
        </p:txBody>
      </p:sp>
      <p:sp>
        <p:nvSpPr>
          <p:cNvPr id="19" name="TextBox 18"/>
          <p:cNvSpPr txBox="1"/>
          <p:nvPr/>
        </p:nvSpPr>
        <p:spPr>
          <a:xfrm>
            <a:off x="3049730" y="1382020"/>
            <a:ext cx="2133734" cy="1123384"/>
          </a:xfrm>
          <a:prstGeom prst="rect">
            <a:avLst/>
          </a:prstGeom>
          <a:noFill/>
        </p:spPr>
        <p:txBody>
          <a:bodyPr wrap="square" rtlCol="0">
            <a:spAutoFit/>
          </a:bodyPr>
          <a:lstStyle/>
          <a:p>
            <a:r>
              <a:rPr lang="en-GB" sz="1200" b="1" dirty="0">
                <a:solidFill>
                  <a:srgbClr val="FF0000"/>
                </a:solidFill>
              </a:rPr>
              <a:t>Between</a:t>
            </a:r>
          </a:p>
          <a:p>
            <a:r>
              <a:rPr lang="en-GB" sz="1050" b="1" dirty="0">
                <a:solidFill>
                  <a:srgbClr val="FF0000"/>
                </a:solidFill>
              </a:rPr>
              <a:t>(sense-making: narratives which highlight learning in the here and now, narratives which reveal the ’mood’ of practitioners</a:t>
            </a:r>
          </a:p>
        </p:txBody>
      </p:sp>
      <p:sp>
        <p:nvSpPr>
          <p:cNvPr id="20" name="TextBox 19"/>
          <p:cNvSpPr txBox="1"/>
          <p:nvPr/>
        </p:nvSpPr>
        <p:spPr>
          <a:xfrm>
            <a:off x="6928665" y="3276575"/>
            <a:ext cx="1472386" cy="830997"/>
          </a:xfrm>
          <a:prstGeom prst="rect">
            <a:avLst/>
          </a:prstGeom>
          <a:noFill/>
        </p:spPr>
        <p:txBody>
          <a:bodyPr wrap="square" rtlCol="0">
            <a:spAutoFit/>
          </a:bodyPr>
          <a:lstStyle/>
          <a:p>
            <a:r>
              <a:rPr lang="en-GB" sz="1200" b="1" dirty="0">
                <a:solidFill>
                  <a:srgbClr val="00B050"/>
                </a:solidFill>
              </a:rPr>
              <a:t>Becoming </a:t>
            </a:r>
          </a:p>
          <a:p>
            <a:r>
              <a:rPr lang="en-GB" sz="1200" b="1" dirty="0">
                <a:solidFill>
                  <a:srgbClr val="00B050"/>
                </a:solidFill>
              </a:rPr>
              <a:t>Reification of plausible narratives</a:t>
            </a:r>
          </a:p>
        </p:txBody>
      </p:sp>
      <p:sp>
        <p:nvSpPr>
          <p:cNvPr id="17" name="Oval 16"/>
          <p:cNvSpPr/>
          <p:nvPr/>
        </p:nvSpPr>
        <p:spPr>
          <a:xfrm>
            <a:off x="2284129" y="3138076"/>
            <a:ext cx="3844091" cy="2330713"/>
          </a:xfrm>
          <a:prstGeom prst="ellipse">
            <a:avLst/>
          </a:prstGeom>
          <a:ln>
            <a:solidFill>
              <a:schemeClr val="accent2"/>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1" name="Oval 20"/>
          <p:cNvSpPr/>
          <p:nvPr/>
        </p:nvSpPr>
        <p:spPr>
          <a:xfrm>
            <a:off x="2719898" y="3932173"/>
            <a:ext cx="2813162" cy="914400"/>
          </a:xfrm>
          <a:prstGeom prst="ellipse">
            <a:avLst/>
          </a:prstGeom>
          <a:solidFill>
            <a:schemeClr val="lt1"/>
          </a:solidFill>
          <a:ln>
            <a:solidFill>
              <a:srgbClr val="7030A0"/>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3" name="TextBox 22"/>
          <p:cNvSpPr txBox="1"/>
          <p:nvPr/>
        </p:nvSpPr>
        <p:spPr>
          <a:xfrm>
            <a:off x="3068932" y="3185840"/>
            <a:ext cx="2213087" cy="961802"/>
          </a:xfrm>
          <a:prstGeom prst="rect">
            <a:avLst/>
          </a:prstGeom>
          <a:noFill/>
        </p:spPr>
        <p:txBody>
          <a:bodyPr wrap="square" rtlCol="0">
            <a:spAutoFit/>
          </a:bodyPr>
          <a:lstStyle/>
          <a:p>
            <a:r>
              <a:rPr lang="en-GB" sz="1400" b="1" dirty="0">
                <a:solidFill>
                  <a:schemeClr val="accent2"/>
                </a:solidFill>
              </a:rPr>
              <a:t>     Bet</a:t>
            </a:r>
          </a:p>
          <a:p>
            <a:r>
              <a:rPr lang="en-GB" sz="1100" b="1" dirty="0">
                <a:solidFill>
                  <a:schemeClr val="accent2"/>
                </a:solidFill>
              </a:rPr>
              <a:t> (</a:t>
            </a:r>
            <a:r>
              <a:rPr lang="en-GB" sz="1050" b="1" dirty="0">
                <a:solidFill>
                  <a:schemeClr val="accent2"/>
                </a:solidFill>
              </a:rPr>
              <a:t>linear time, narratives of the future driven by prior understanding: future perfect thinking)</a:t>
            </a:r>
            <a:r>
              <a:rPr lang="en-GB" sz="1050" dirty="0">
                <a:solidFill>
                  <a:schemeClr val="accent2"/>
                </a:solidFill>
              </a:rPr>
              <a:t> </a:t>
            </a:r>
          </a:p>
        </p:txBody>
      </p:sp>
      <p:sp>
        <p:nvSpPr>
          <p:cNvPr id="24" name="TextBox 23"/>
          <p:cNvSpPr txBox="1"/>
          <p:nvPr/>
        </p:nvSpPr>
        <p:spPr>
          <a:xfrm>
            <a:off x="3169180" y="4066209"/>
            <a:ext cx="1914599" cy="646331"/>
          </a:xfrm>
          <a:prstGeom prst="rect">
            <a:avLst/>
          </a:prstGeom>
          <a:noFill/>
        </p:spPr>
        <p:txBody>
          <a:bodyPr wrap="square" rtlCol="0">
            <a:spAutoFit/>
          </a:bodyPr>
          <a:lstStyle/>
          <a:p>
            <a:r>
              <a:rPr lang="en-GB" sz="1200" b="1" dirty="0">
                <a:solidFill>
                  <a:srgbClr val="7030A0"/>
                </a:solidFill>
              </a:rPr>
              <a:t>Before</a:t>
            </a:r>
          </a:p>
          <a:p>
            <a:r>
              <a:rPr lang="en-GB" sz="1200" b="1" dirty="0">
                <a:solidFill>
                  <a:srgbClr val="7030A0"/>
                </a:solidFill>
              </a:rPr>
              <a:t>(linear time, narratives of past understandings</a:t>
            </a:r>
            <a:endParaRPr lang="en-GB" sz="1200" dirty="0">
              <a:solidFill>
                <a:srgbClr val="7030A0"/>
              </a:solidFill>
            </a:endParaRPr>
          </a:p>
        </p:txBody>
      </p:sp>
      <p:sp>
        <p:nvSpPr>
          <p:cNvPr id="5" name="Up-Down Arrow 4">
            <a:extLst>
              <a:ext uri="{FF2B5EF4-FFF2-40B4-BE49-F238E27FC236}">
                <a16:creationId xmlns:a16="http://schemas.microsoft.com/office/drawing/2014/main" xmlns="" id="{2BC50087-40E9-4E43-9570-EF6DC9438FA5}"/>
              </a:ext>
            </a:extLst>
          </p:cNvPr>
          <p:cNvSpPr/>
          <p:nvPr/>
        </p:nvSpPr>
        <p:spPr>
          <a:xfrm>
            <a:off x="4924242" y="894483"/>
            <a:ext cx="363474" cy="3674911"/>
          </a:xfrm>
          <a:prstGeom prst="upDownArrow">
            <a:avLst/>
          </a:prstGeom>
          <a:pattFill prst="ltDnDiag">
            <a:fgClr>
              <a:srgbClr val="CF1A3E"/>
            </a:fgClr>
            <a:bgClr>
              <a:schemeClr val="bg1"/>
            </a:bgClr>
          </a:patt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9D994B17-E5A6-E043-8E06-7929EA08282B}"/>
              </a:ext>
            </a:extLst>
          </p:cNvPr>
          <p:cNvSpPr txBox="1"/>
          <p:nvPr/>
        </p:nvSpPr>
        <p:spPr>
          <a:xfrm>
            <a:off x="2719899" y="215837"/>
            <a:ext cx="6456565" cy="369332"/>
          </a:xfrm>
          <a:prstGeom prst="rect">
            <a:avLst/>
          </a:prstGeom>
          <a:noFill/>
        </p:spPr>
        <p:txBody>
          <a:bodyPr wrap="none" rtlCol="0">
            <a:spAutoFit/>
          </a:bodyPr>
          <a:lstStyle/>
          <a:p>
            <a:r>
              <a:rPr lang="en-US" dirty="0"/>
              <a:t>ANTENARRATIVE FRAMEWORK OF M&amp;A STORYTELLING</a:t>
            </a:r>
          </a:p>
        </p:txBody>
      </p:sp>
      <p:sp>
        <p:nvSpPr>
          <p:cNvPr id="9" name="TextBox 8">
            <a:extLst>
              <a:ext uri="{FF2B5EF4-FFF2-40B4-BE49-F238E27FC236}">
                <a16:creationId xmlns:a16="http://schemas.microsoft.com/office/drawing/2014/main" xmlns="" id="{B7A5F6A1-5AC5-AD4C-9BEB-8EDC82092D08}"/>
              </a:ext>
            </a:extLst>
          </p:cNvPr>
          <p:cNvSpPr txBox="1"/>
          <p:nvPr/>
        </p:nvSpPr>
        <p:spPr>
          <a:xfrm>
            <a:off x="5778001" y="1749624"/>
            <a:ext cx="184666" cy="646331"/>
          </a:xfrm>
          <a:prstGeom prst="rect">
            <a:avLst/>
          </a:prstGeom>
          <a:noFill/>
        </p:spPr>
        <p:txBody>
          <a:bodyPr wrap="none" rtlCol="0">
            <a:spAutoFit/>
          </a:bodyPr>
          <a:lstStyle/>
          <a:p>
            <a:endParaRPr lang="en-US" dirty="0"/>
          </a:p>
          <a:p>
            <a:endParaRPr lang="en-US" dirty="0"/>
          </a:p>
        </p:txBody>
      </p:sp>
      <p:sp>
        <p:nvSpPr>
          <p:cNvPr id="22" name="TextBox 21">
            <a:extLst>
              <a:ext uri="{FF2B5EF4-FFF2-40B4-BE49-F238E27FC236}">
                <a16:creationId xmlns:a16="http://schemas.microsoft.com/office/drawing/2014/main" xmlns="" id="{BE59DDA2-831E-3148-9A76-6E8A90BEF21A}"/>
              </a:ext>
            </a:extLst>
          </p:cNvPr>
          <p:cNvSpPr txBox="1"/>
          <p:nvPr/>
        </p:nvSpPr>
        <p:spPr>
          <a:xfrm>
            <a:off x="6928665" y="4031233"/>
            <a:ext cx="1317589" cy="1384995"/>
          </a:xfrm>
          <a:prstGeom prst="rect">
            <a:avLst/>
          </a:prstGeom>
          <a:noFill/>
        </p:spPr>
        <p:txBody>
          <a:bodyPr wrap="square" rtlCol="0">
            <a:spAutoFit/>
          </a:bodyPr>
          <a:lstStyle/>
          <a:p>
            <a:r>
              <a:rPr lang="en-US" sz="1400" dirty="0">
                <a:solidFill>
                  <a:srgbClr val="00B050"/>
                </a:solidFill>
              </a:rPr>
              <a:t>Agency as flow:  assemblages of time, space, materiality</a:t>
            </a:r>
          </a:p>
        </p:txBody>
      </p:sp>
      <p:sp>
        <p:nvSpPr>
          <p:cNvPr id="2" name="Rectangle 1"/>
          <p:cNvSpPr/>
          <p:nvPr/>
        </p:nvSpPr>
        <p:spPr>
          <a:xfrm>
            <a:off x="201465" y="585169"/>
            <a:ext cx="1662192" cy="1477328"/>
          </a:xfrm>
          <a:prstGeom prst="rect">
            <a:avLst/>
          </a:prstGeom>
        </p:spPr>
        <p:txBody>
          <a:bodyPr wrap="square">
            <a:spAutoFit/>
          </a:bodyPr>
          <a:lstStyle/>
          <a:p>
            <a:r>
              <a:rPr lang="en-US" dirty="0"/>
              <a:t>Etieno Enang’s M&amp;A Study of Concrete Industry</a:t>
            </a:r>
          </a:p>
        </p:txBody>
      </p:sp>
    </p:spTree>
    <p:extLst>
      <p:ext uri="{BB962C8B-B14F-4D97-AF65-F5344CB8AC3E}">
        <p14:creationId xmlns:p14="http://schemas.microsoft.com/office/powerpoint/2010/main" val="2908462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5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25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25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25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dissolv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linds(horizontal)">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8" grpId="0"/>
      <p:bldP spid="19" grpId="0"/>
      <p:bldP spid="20" grpId="0"/>
      <p:bldP spid="17" grpId="0" animBg="1"/>
      <p:bldP spid="21" grpId="0" animBg="1"/>
      <p:bldP spid="23" grpId="0"/>
      <p:bldP spid="24" grpId="0"/>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B5AD7-4191-9B43-B9B2-F2CE2A1AB9AF}"/>
              </a:ext>
            </a:extLst>
          </p:cNvPr>
          <p:cNvSpPr>
            <a:spLocks noGrp="1"/>
          </p:cNvSpPr>
          <p:nvPr>
            <p:ph type="title"/>
          </p:nvPr>
        </p:nvSpPr>
        <p:spPr/>
        <p:txBody>
          <a:bodyPr/>
          <a:lstStyle/>
          <a:p>
            <a:r>
              <a:rPr lang="en-US" dirty="0"/>
              <a:t>The affordances of cement (matter)</a:t>
            </a:r>
          </a:p>
        </p:txBody>
      </p:sp>
      <p:sp>
        <p:nvSpPr>
          <p:cNvPr id="3" name="Content Placeholder 2">
            <a:extLst>
              <a:ext uri="{FF2B5EF4-FFF2-40B4-BE49-F238E27FC236}">
                <a16:creationId xmlns:a16="http://schemas.microsoft.com/office/drawing/2014/main" xmlns="" id="{BA40E202-E5D9-4848-B887-CB2A5F678F92}"/>
              </a:ext>
            </a:extLst>
          </p:cNvPr>
          <p:cNvSpPr>
            <a:spLocks noGrp="1"/>
          </p:cNvSpPr>
          <p:nvPr>
            <p:ph idx="1"/>
          </p:nvPr>
        </p:nvSpPr>
        <p:spPr/>
        <p:txBody>
          <a:bodyPr>
            <a:normAutofit/>
          </a:bodyPr>
          <a:lstStyle/>
          <a:p>
            <a:pPr algn="just"/>
            <a:r>
              <a:rPr lang="en-GB" dirty="0"/>
              <a:t>For us it is very important that the cement assets that we are purchasing/ acquiring for instance the quarries that serve the plant have enough reserve to justify the investment. </a:t>
            </a:r>
            <a:r>
              <a:rPr lang="en-US" i="1" dirty="0"/>
              <a:t>“ (Participant 4, third conversation)</a:t>
            </a:r>
          </a:p>
          <a:p>
            <a:pPr algn="just"/>
            <a:r>
              <a:rPr lang="en-GB" dirty="0"/>
              <a:t>cement is a heavy product which will cost so much to export therefore every region has to have its own plants, because of that we had to empower managers as decisions need to be made locally and not globally.  (participant 1, second conversation</a:t>
            </a:r>
            <a:endParaRPr lang="en-US" i="1" dirty="0"/>
          </a:p>
          <a:p>
            <a:endParaRPr lang="en-GB" dirty="0"/>
          </a:p>
          <a:p>
            <a:endParaRPr lang="en-US" dirty="0"/>
          </a:p>
        </p:txBody>
      </p:sp>
      <p:sp>
        <p:nvSpPr>
          <p:cNvPr id="4" name="Rectangle 3"/>
          <p:cNvSpPr/>
          <p:nvPr/>
        </p:nvSpPr>
        <p:spPr>
          <a:xfrm>
            <a:off x="1968488" y="5830669"/>
            <a:ext cx="4572000" cy="646331"/>
          </a:xfrm>
          <a:prstGeom prst="rect">
            <a:avLst/>
          </a:prstGeom>
        </p:spPr>
        <p:txBody>
          <a:bodyPr>
            <a:spAutoFit/>
          </a:bodyPr>
          <a:lstStyle/>
          <a:p>
            <a:r>
              <a:rPr lang="en-US" dirty="0"/>
              <a:t>Etieno Enang’s M&amp;A Study of Concrete Industry</a:t>
            </a:r>
          </a:p>
        </p:txBody>
      </p:sp>
    </p:spTree>
    <p:extLst>
      <p:ext uri="{BB962C8B-B14F-4D97-AF65-F5344CB8AC3E}">
        <p14:creationId xmlns:p14="http://schemas.microsoft.com/office/powerpoint/2010/main" val="39383207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293B1-581A-AF4E-BEA7-B6E8AF5A5663}"/>
              </a:ext>
            </a:extLst>
          </p:cNvPr>
          <p:cNvSpPr>
            <a:spLocks noGrp="1"/>
          </p:cNvSpPr>
          <p:nvPr>
            <p:ph type="title"/>
          </p:nvPr>
        </p:nvSpPr>
        <p:spPr/>
        <p:txBody>
          <a:bodyPr/>
          <a:lstStyle/>
          <a:p>
            <a:r>
              <a:rPr lang="en-US" dirty="0"/>
              <a:t>The spaces of the present and past</a:t>
            </a:r>
          </a:p>
        </p:txBody>
      </p:sp>
      <p:sp>
        <p:nvSpPr>
          <p:cNvPr id="3" name="Content Placeholder 2">
            <a:extLst>
              <a:ext uri="{FF2B5EF4-FFF2-40B4-BE49-F238E27FC236}">
                <a16:creationId xmlns:a16="http://schemas.microsoft.com/office/drawing/2014/main" xmlns="" id="{A76140EE-941A-B140-9369-1E0608258CB9}"/>
              </a:ext>
            </a:extLst>
          </p:cNvPr>
          <p:cNvSpPr>
            <a:spLocks noGrp="1"/>
          </p:cNvSpPr>
          <p:nvPr>
            <p:ph idx="1"/>
          </p:nvPr>
        </p:nvSpPr>
        <p:spPr/>
        <p:txBody>
          <a:bodyPr/>
          <a:lstStyle/>
          <a:p>
            <a:r>
              <a:rPr lang="en-GB" i="1" dirty="0"/>
              <a:t>Because nowadays, Brazil is going down the drain; we are relying on North American, Europe, Africa and Asia clusters to mitigate the loses or the downturn in Brazil. At the time of the acquisition, there was no inclination that Brazil would go through this downturn. At the time, they were still approving investments to have more capacity; to install more capacity into the market. (participant 1, third conversation)</a:t>
            </a:r>
          </a:p>
          <a:p>
            <a:endParaRPr lang="en-US" dirty="0"/>
          </a:p>
        </p:txBody>
      </p:sp>
      <p:sp>
        <p:nvSpPr>
          <p:cNvPr id="4" name="Rectangle 3"/>
          <p:cNvSpPr/>
          <p:nvPr/>
        </p:nvSpPr>
        <p:spPr>
          <a:xfrm>
            <a:off x="2437853" y="5121472"/>
            <a:ext cx="4572000" cy="646331"/>
          </a:xfrm>
          <a:prstGeom prst="rect">
            <a:avLst/>
          </a:prstGeom>
        </p:spPr>
        <p:txBody>
          <a:bodyPr>
            <a:spAutoFit/>
          </a:bodyPr>
          <a:lstStyle/>
          <a:p>
            <a:r>
              <a:rPr lang="en-US" dirty="0"/>
              <a:t>Etieno Enang’s M&amp;A Study of Concrete Industry</a:t>
            </a:r>
          </a:p>
        </p:txBody>
      </p:sp>
    </p:spTree>
    <p:extLst>
      <p:ext uri="{BB962C8B-B14F-4D97-AF65-F5344CB8AC3E}">
        <p14:creationId xmlns:p14="http://schemas.microsoft.com/office/powerpoint/2010/main" val="9917738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C44FF-947E-EA4A-8273-EDBEF32EA446}"/>
              </a:ext>
            </a:extLst>
          </p:cNvPr>
          <p:cNvSpPr>
            <a:spLocks noGrp="1"/>
          </p:cNvSpPr>
          <p:nvPr>
            <p:ph type="title"/>
          </p:nvPr>
        </p:nvSpPr>
        <p:spPr/>
        <p:txBody>
          <a:bodyPr/>
          <a:lstStyle/>
          <a:p>
            <a:r>
              <a:rPr lang="en-US" dirty="0"/>
              <a:t>Agency of spaces..</a:t>
            </a:r>
          </a:p>
        </p:txBody>
      </p:sp>
      <p:sp>
        <p:nvSpPr>
          <p:cNvPr id="3" name="Content Placeholder 2">
            <a:extLst>
              <a:ext uri="{FF2B5EF4-FFF2-40B4-BE49-F238E27FC236}">
                <a16:creationId xmlns:a16="http://schemas.microsoft.com/office/drawing/2014/main" xmlns="" id="{F8CCDA03-B099-9745-8D05-8A10D79B105F}"/>
              </a:ext>
            </a:extLst>
          </p:cNvPr>
          <p:cNvSpPr>
            <a:spLocks noGrp="1"/>
          </p:cNvSpPr>
          <p:nvPr>
            <p:ph idx="1"/>
          </p:nvPr>
        </p:nvSpPr>
        <p:spPr/>
        <p:txBody>
          <a:bodyPr>
            <a:normAutofit/>
          </a:bodyPr>
          <a:lstStyle/>
          <a:p>
            <a:pPr algn="just"/>
            <a:r>
              <a:rPr lang="en-US" i="1" dirty="0"/>
              <a:t>you do a business plan based on assumptions, and if in the first years that you are doing the integration, your business fails because of the </a:t>
            </a:r>
            <a:r>
              <a:rPr lang="en-US" i="1" dirty="0">
                <a:solidFill>
                  <a:srgbClr val="FF0000"/>
                </a:solidFill>
              </a:rPr>
              <a:t>macroeconomic environment</a:t>
            </a:r>
            <a:r>
              <a:rPr lang="en-US" i="1" dirty="0"/>
              <a:t>; it also can affect the success of the integration because you have to change completely your integration process.. So that happened in Canada and united states when we had a business plan for the acquisition and then due to the market drop, we had to change a lot, we had to close plans, we had to fire people, we had to change the approach in the market, we had to change the promises and it was very difficult then to have the commitment of the local team. (participant 2, sixth conversation)</a:t>
            </a:r>
            <a:endParaRPr lang="en-GB" i="1" dirty="0"/>
          </a:p>
          <a:p>
            <a:endParaRPr lang="en-US" dirty="0"/>
          </a:p>
        </p:txBody>
      </p:sp>
      <p:sp>
        <p:nvSpPr>
          <p:cNvPr id="4" name="Rectangle 3"/>
          <p:cNvSpPr/>
          <p:nvPr/>
        </p:nvSpPr>
        <p:spPr>
          <a:xfrm>
            <a:off x="3749316" y="6153834"/>
            <a:ext cx="4572000" cy="646331"/>
          </a:xfrm>
          <a:prstGeom prst="rect">
            <a:avLst/>
          </a:prstGeom>
        </p:spPr>
        <p:txBody>
          <a:bodyPr>
            <a:spAutoFit/>
          </a:bodyPr>
          <a:lstStyle/>
          <a:p>
            <a:r>
              <a:rPr lang="en-US" dirty="0"/>
              <a:t>Etieno Enang’s M&amp;A Study of Concrete Industry</a:t>
            </a:r>
          </a:p>
        </p:txBody>
      </p:sp>
    </p:spTree>
    <p:extLst>
      <p:ext uri="{BB962C8B-B14F-4D97-AF65-F5344CB8AC3E}">
        <p14:creationId xmlns:p14="http://schemas.microsoft.com/office/powerpoint/2010/main" val="4227540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B635B-51AC-0742-B10E-73C99ED451C8}"/>
              </a:ext>
            </a:extLst>
          </p:cNvPr>
          <p:cNvSpPr>
            <a:spLocks noGrp="1"/>
          </p:cNvSpPr>
          <p:nvPr>
            <p:ph type="title"/>
          </p:nvPr>
        </p:nvSpPr>
        <p:spPr/>
        <p:txBody>
          <a:bodyPr/>
          <a:lstStyle/>
          <a:p>
            <a:r>
              <a:rPr lang="en-US" dirty="0"/>
              <a:t>Then and now</a:t>
            </a:r>
          </a:p>
        </p:txBody>
      </p:sp>
      <p:sp>
        <p:nvSpPr>
          <p:cNvPr id="3" name="Content Placeholder 2">
            <a:extLst>
              <a:ext uri="{FF2B5EF4-FFF2-40B4-BE49-F238E27FC236}">
                <a16:creationId xmlns:a16="http://schemas.microsoft.com/office/drawing/2014/main" xmlns="" id="{CA7DE259-0295-374E-8BDD-C1B51EABB6CF}"/>
              </a:ext>
            </a:extLst>
          </p:cNvPr>
          <p:cNvSpPr>
            <a:spLocks noGrp="1"/>
          </p:cNvSpPr>
          <p:nvPr>
            <p:ph idx="1"/>
          </p:nvPr>
        </p:nvSpPr>
        <p:spPr/>
        <p:txBody>
          <a:bodyPr>
            <a:normAutofit lnSpcReduction="10000"/>
          </a:bodyPr>
          <a:lstStyle/>
          <a:p>
            <a:r>
              <a:rPr lang="en-US" dirty="0"/>
              <a:t> “…But when we first came, we said ‘no, we are not going to change people’, because we are not going to know how to run the business being that we were a Brazilian firm with very little experience…” (1st conversation with Participant 3)</a:t>
            </a:r>
          </a:p>
          <a:p>
            <a:endParaRPr lang="en-GB" dirty="0"/>
          </a:p>
          <a:p>
            <a:r>
              <a:rPr lang="en-US" dirty="0"/>
              <a:t>learning the language, learning the culture- I think we as a company said enough is enough, respect is respect; now let’s really make the change. And then we changed some key members; for example, at that time, the HR person we let her go, the president of the company we let him go...” [...] “...I think we have that clear head that there is no person working for any company that cannot be changed </a:t>
            </a:r>
            <a:r>
              <a:rPr lang="en-GB" dirty="0"/>
              <a:t> </a:t>
            </a:r>
            <a:r>
              <a:rPr lang="en-US" dirty="0"/>
              <a:t>(participant 4, 3rd conversation)</a:t>
            </a:r>
            <a:r>
              <a:rPr lang="en-GB" dirty="0"/>
              <a:t>  </a:t>
            </a:r>
            <a:endParaRPr lang="en-US" dirty="0"/>
          </a:p>
        </p:txBody>
      </p:sp>
      <p:sp>
        <p:nvSpPr>
          <p:cNvPr id="4" name="Rectangle 3"/>
          <p:cNvSpPr/>
          <p:nvPr/>
        </p:nvSpPr>
        <p:spPr>
          <a:xfrm>
            <a:off x="3244144" y="6409685"/>
            <a:ext cx="5132392" cy="369332"/>
          </a:xfrm>
          <a:prstGeom prst="rect">
            <a:avLst/>
          </a:prstGeom>
        </p:spPr>
        <p:txBody>
          <a:bodyPr wrap="square">
            <a:spAutoFit/>
          </a:bodyPr>
          <a:lstStyle/>
          <a:p>
            <a:r>
              <a:rPr lang="en-US" dirty="0"/>
              <a:t>Etieno Enang’s M&amp;A Study of Concrete Industry</a:t>
            </a:r>
          </a:p>
        </p:txBody>
      </p:sp>
    </p:spTree>
    <p:extLst>
      <p:ext uri="{BB962C8B-B14F-4D97-AF65-F5344CB8AC3E}">
        <p14:creationId xmlns:p14="http://schemas.microsoft.com/office/powerpoint/2010/main" val="26997403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5C2C0-89F5-C546-8505-4EC79E3EF716}"/>
              </a:ext>
            </a:extLst>
          </p:cNvPr>
          <p:cNvSpPr>
            <a:spLocks noGrp="1"/>
          </p:cNvSpPr>
          <p:nvPr>
            <p:ph type="title"/>
          </p:nvPr>
        </p:nvSpPr>
        <p:spPr/>
        <p:txBody>
          <a:bodyPr/>
          <a:lstStyle/>
          <a:p>
            <a:r>
              <a:rPr lang="en-US" dirty="0"/>
              <a:t>Multiple perspectives</a:t>
            </a:r>
          </a:p>
        </p:txBody>
      </p:sp>
      <p:sp>
        <p:nvSpPr>
          <p:cNvPr id="3" name="Content Placeholder 2">
            <a:extLst>
              <a:ext uri="{FF2B5EF4-FFF2-40B4-BE49-F238E27FC236}">
                <a16:creationId xmlns:a16="http://schemas.microsoft.com/office/drawing/2014/main" xmlns="" id="{8B96B8A0-528D-744E-BF8B-ED89F70642B1}"/>
              </a:ext>
            </a:extLst>
          </p:cNvPr>
          <p:cNvSpPr>
            <a:spLocks noGrp="1"/>
          </p:cNvSpPr>
          <p:nvPr>
            <p:ph idx="1"/>
          </p:nvPr>
        </p:nvSpPr>
        <p:spPr/>
        <p:txBody>
          <a:bodyPr>
            <a:normAutofit/>
          </a:bodyPr>
          <a:lstStyle/>
          <a:p>
            <a:r>
              <a:rPr lang="en-GB" sz="1800" i="1" dirty="0"/>
              <a:t>the companies today are becoming too financial driven. I think there is much more intangible advantage that we cannot measure, which is the learning, the getting people spreading out all over the other countries, the knowledge of different people sharing what they do good and you copying and implementing in other countries, respect with cultures. (first conversation with participant 3)</a:t>
            </a:r>
          </a:p>
          <a:p>
            <a:endParaRPr lang="en-GB" sz="1800" dirty="0"/>
          </a:p>
          <a:p>
            <a:r>
              <a:rPr lang="en-GB" sz="1800" i="1" dirty="0"/>
              <a:t>Then we say but ‘if we put our foot print out there, we are going to get better rates, and we are going to get engaged with banks in US, Canada, Spain and everywhere, our interest rate is going to be lower compared to other companies still here in Brazil (participant 4)</a:t>
            </a:r>
          </a:p>
          <a:p>
            <a:r>
              <a:rPr lang="en-GB" sz="1800" i="1" dirty="0"/>
              <a:t>we were not successful in this integration, in this acquisition. I mean we paid a lot of money and we did not get much out of it. (participant 1)</a:t>
            </a:r>
            <a:endParaRPr lang="en-GB" sz="1800" dirty="0"/>
          </a:p>
          <a:p>
            <a:endParaRPr lang="en-US" sz="1600" dirty="0"/>
          </a:p>
        </p:txBody>
      </p:sp>
      <p:sp>
        <p:nvSpPr>
          <p:cNvPr id="4" name="Rectangle 3"/>
          <p:cNvSpPr/>
          <p:nvPr/>
        </p:nvSpPr>
        <p:spPr>
          <a:xfrm>
            <a:off x="2921024" y="5963622"/>
            <a:ext cx="4572000" cy="646331"/>
          </a:xfrm>
          <a:prstGeom prst="rect">
            <a:avLst/>
          </a:prstGeom>
        </p:spPr>
        <p:txBody>
          <a:bodyPr>
            <a:spAutoFit/>
          </a:bodyPr>
          <a:lstStyle/>
          <a:p>
            <a:r>
              <a:rPr lang="en-US" dirty="0"/>
              <a:t>Etieno Enang’s M&amp;A Study of Concrete Industry</a:t>
            </a:r>
          </a:p>
        </p:txBody>
      </p:sp>
    </p:spTree>
    <p:extLst>
      <p:ext uri="{BB962C8B-B14F-4D97-AF65-F5344CB8AC3E}">
        <p14:creationId xmlns:p14="http://schemas.microsoft.com/office/powerpoint/2010/main" val="26593912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B0904-DE7C-DC40-9139-0A3690EE4349}"/>
              </a:ext>
            </a:extLst>
          </p:cNvPr>
          <p:cNvSpPr>
            <a:spLocks noGrp="1"/>
          </p:cNvSpPr>
          <p:nvPr>
            <p:ph type="title"/>
          </p:nvPr>
        </p:nvSpPr>
        <p:spPr/>
        <p:txBody>
          <a:bodyPr/>
          <a:lstStyle/>
          <a:p>
            <a:r>
              <a:rPr lang="en-US" dirty="0"/>
              <a:t>Agency of the leaders</a:t>
            </a:r>
          </a:p>
        </p:txBody>
      </p:sp>
      <p:sp>
        <p:nvSpPr>
          <p:cNvPr id="3" name="Content Placeholder 2">
            <a:extLst>
              <a:ext uri="{FF2B5EF4-FFF2-40B4-BE49-F238E27FC236}">
                <a16:creationId xmlns:a16="http://schemas.microsoft.com/office/drawing/2014/main" xmlns="" id="{31DE08FC-940E-0940-B94F-F9115BFB6AE6}"/>
              </a:ext>
            </a:extLst>
          </p:cNvPr>
          <p:cNvSpPr>
            <a:spLocks noGrp="1"/>
          </p:cNvSpPr>
          <p:nvPr>
            <p:ph idx="1"/>
          </p:nvPr>
        </p:nvSpPr>
        <p:spPr/>
        <p:txBody>
          <a:bodyPr>
            <a:normAutofit fontScale="92500"/>
          </a:bodyPr>
          <a:lstStyle/>
          <a:p>
            <a:r>
              <a:rPr lang="en-GB" i="1" dirty="0"/>
              <a:t>Yes, well look at my case here. When I came to work here in North America; the division I work right now was not the most important division within our business. But in one year, right now officially 13 months, I made this division a hundred percent more visible within the organization than it was before. Now the company is now excited to invest more in my division than a year before. And then you ask yourself, okay is this division better now than it was before? No! Well it is in some ways better but slightly not like crazy a hundred percent better. So now, what made the company say: wow, now your division is now one of the top priorities to make investments within the organization? It’s not because the division is better, it is because I sold the division; better than it has ever been sold before! (participant 3, seventh conversation)</a:t>
            </a:r>
            <a:endParaRPr lang="en-GB" dirty="0"/>
          </a:p>
          <a:p>
            <a:endParaRPr lang="en-US" dirty="0"/>
          </a:p>
        </p:txBody>
      </p:sp>
      <p:sp>
        <p:nvSpPr>
          <p:cNvPr id="4" name="Rectangle 3"/>
          <p:cNvSpPr/>
          <p:nvPr/>
        </p:nvSpPr>
        <p:spPr>
          <a:xfrm>
            <a:off x="2650535" y="6451102"/>
            <a:ext cx="5905464" cy="369332"/>
          </a:xfrm>
          <a:prstGeom prst="rect">
            <a:avLst/>
          </a:prstGeom>
        </p:spPr>
        <p:txBody>
          <a:bodyPr wrap="square">
            <a:spAutoFit/>
          </a:bodyPr>
          <a:lstStyle/>
          <a:p>
            <a:r>
              <a:rPr lang="en-US" dirty="0"/>
              <a:t>Etieno Enang’s M&amp;A Study of Concrete Industry</a:t>
            </a:r>
          </a:p>
        </p:txBody>
      </p:sp>
    </p:spTree>
    <p:extLst>
      <p:ext uri="{BB962C8B-B14F-4D97-AF65-F5344CB8AC3E}">
        <p14:creationId xmlns:p14="http://schemas.microsoft.com/office/powerpoint/2010/main" val="33796421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Autofit/>
          </a:bodyPr>
          <a:lstStyle/>
          <a:p>
            <a:r>
              <a:rPr lang="en-US" sz="2400" dirty="0" smtClean="0"/>
              <a:t>EXERCISE 4:</a:t>
            </a:r>
            <a:br>
              <a:rPr lang="en-US" sz="2400" dirty="0" smtClean="0"/>
            </a:br>
            <a:r>
              <a:rPr lang="en-US" sz="2400" dirty="0" smtClean="0"/>
              <a:t>Antenarrative </a:t>
            </a:r>
            <a:r>
              <a:rPr lang="en-US" sz="2400" dirty="0"/>
              <a:t>Process Paradigm using Karen Barad [‘agential realism’ = materiality </a:t>
            </a:r>
            <a:r>
              <a:rPr lang="en-US" sz="2400" i="1" dirty="0"/>
              <a:t>with</a:t>
            </a:r>
            <a:r>
              <a:rPr lang="en-US" sz="2400" dirty="0"/>
              <a:t> discourse] AND Boje’s Antenarrative process analytics on Etieno Enang’s M&amp;A Study of Concrete Industry</a:t>
            </a:r>
            <a:br>
              <a:rPr lang="en-US" sz="2400" dirty="0"/>
            </a:br>
            <a:endParaRPr lang="en-US" sz="2400" dirty="0"/>
          </a:p>
        </p:txBody>
      </p:sp>
      <p:sp>
        <p:nvSpPr>
          <p:cNvPr id="3" name="Content Placeholder 2"/>
          <p:cNvSpPr>
            <a:spLocks noGrp="1"/>
          </p:cNvSpPr>
          <p:nvPr>
            <p:ph idx="1"/>
          </p:nvPr>
        </p:nvSpPr>
        <p:spPr>
          <a:xfrm>
            <a:off x="457200" y="1751263"/>
            <a:ext cx="5237747" cy="4692315"/>
          </a:xfrm>
        </p:spPr>
        <p:txBody>
          <a:bodyPr>
            <a:normAutofit fontScale="85000" lnSpcReduction="20000"/>
          </a:bodyPr>
          <a:lstStyle/>
          <a:p>
            <a:pPr marL="0" indent="0">
              <a:buNone/>
            </a:pPr>
            <a:r>
              <a:rPr lang="en-US" dirty="0" smtClean="0"/>
              <a:t>Apply Etieno Enang’s storytelling of M&amp;A process in the Concrete Industry </a:t>
            </a:r>
          </a:p>
          <a:p>
            <a:pPr marL="0" indent="0">
              <a:buNone/>
            </a:pPr>
            <a:r>
              <a:rPr lang="en-US" dirty="0" smtClean="0"/>
              <a:t>To Boje Antenarrative Process Analytic Methodology</a:t>
            </a:r>
          </a:p>
          <a:p>
            <a:pPr marL="0" indent="0">
              <a:buNone/>
            </a:pPr>
            <a:r>
              <a:rPr lang="en-US" b="1" dirty="0" smtClean="0"/>
              <a:t>INSTRUCTIONS</a:t>
            </a:r>
            <a:r>
              <a:rPr lang="en-US" dirty="0" smtClean="0"/>
              <a:t>: In small groups work through the 5 B’s, put them on a flip chart page</a:t>
            </a:r>
          </a:p>
          <a:p>
            <a:pPr marL="457200" indent="-457200">
              <a:buFont typeface="+mj-lt"/>
              <a:buAutoNum type="arabicPeriod"/>
            </a:pPr>
            <a:r>
              <a:rPr lang="en-US" dirty="0" smtClean="0"/>
              <a:t>How is company preparing in advance BEFORE the M&amp;A takes place?</a:t>
            </a:r>
          </a:p>
          <a:p>
            <a:pPr marL="457200" indent="-457200">
              <a:buFont typeface="+mj-lt"/>
              <a:buAutoNum type="arabicPeriod"/>
            </a:pPr>
            <a:r>
              <a:rPr lang="en-US" dirty="0" smtClean="0"/>
              <a:t>What is in advance BENEATH the M&amp;A in fore-conceptions?</a:t>
            </a:r>
          </a:p>
          <a:p>
            <a:pPr marL="457200" indent="-457200">
              <a:buFont typeface="+mj-lt"/>
              <a:buAutoNum type="arabicPeriod"/>
            </a:pPr>
            <a:r>
              <a:rPr lang="en-US" dirty="0" smtClean="0"/>
              <a:t>Identify any BETWEEN the M&amp;A parties, in their fore-structuring?</a:t>
            </a:r>
          </a:p>
          <a:p>
            <a:pPr marL="457200" indent="-457200">
              <a:buFont typeface="+mj-lt"/>
              <a:buAutoNum type="arabicPeriod"/>
            </a:pPr>
            <a:r>
              <a:rPr lang="en-US" dirty="0" smtClean="0"/>
              <a:t>What are the BETS on the future made with foresight?</a:t>
            </a:r>
          </a:p>
          <a:p>
            <a:pPr marL="457200" indent="-457200">
              <a:buFont typeface="+mj-lt"/>
              <a:buAutoNum type="arabicPeriod"/>
            </a:pPr>
            <a:r>
              <a:rPr lang="en-US" dirty="0" smtClean="0"/>
              <a:t>What is the entire BECOMING, forecaring of this M&amp;A?</a:t>
            </a:r>
          </a:p>
          <a:p>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38</a:t>
            </a:fld>
            <a:endParaRPr lang="en-US"/>
          </a:p>
        </p:txBody>
      </p:sp>
      <p:pic>
        <p:nvPicPr>
          <p:cNvPr id="5" name="Picture 4"/>
          <p:cNvPicPr>
            <a:picLocks noChangeAspect="1"/>
          </p:cNvPicPr>
          <p:nvPr/>
        </p:nvPicPr>
        <p:blipFill>
          <a:blip r:embed="rId2"/>
          <a:stretch>
            <a:fillRect/>
          </a:stretch>
        </p:blipFill>
        <p:spPr>
          <a:xfrm>
            <a:off x="5514379" y="1978526"/>
            <a:ext cx="3629621" cy="4053016"/>
          </a:xfrm>
          <a:prstGeom prst="rect">
            <a:avLst/>
          </a:prstGeom>
        </p:spPr>
      </p:pic>
    </p:spTree>
    <p:extLst>
      <p:ext uri="{BB962C8B-B14F-4D97-AF65-F5344CB8AC3E}">
        <p14:creationId xmlns:p14="http://schemas.microsoft.com/office/powerpoint/2010/main" val="18178731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9021"/>
          </a:xfrm>
        </p:spPr>
        <p:txBody>
          <a:bodyPr>
            <a:normAutofit fontScale="90000"/>
          </a:bodyPr>
          <a:lstStyle/>
          <a:p>
            <a:r>
              <a:rPr lang="en-US" b="1" dirty="0" smtClean="0"/>
              <a:t>Q &amp; A</a:t>
            </a:r>
            <a:endParaRPr lang="en-US" b="1" dirty="0"/>
          </a:p>
        </p:txBody>
      </p:sp>
      <p:sp>
        <p:nvSpPr>
          <p:cNvPr id="3" name="Slide Number Placeholder 2"/>
          <p:cNvSpPr>
            <a:spLocks noGrp="1"/>
          </p:cNvSpPr>
          <p:nvPr>
            <p:ph type="sldNum" sz="quarter" idx="12"/>
          </p:nvPr>
        </p:nvSpPr>
        <p:spPr/>
        <p:txBody>
          <a:bodyPr/>
          <a:lstStyle/>
          <a:p>
            <a:fld id="{D12AA694-00EB-4F4B-AABB-6F50FB178914}" type="slidenum">
              <a:rPr lang="en-US" smtClean="0"/>
              <a:t>39</a:t>
            </a:fld>
            <a:endParaRPr lang="en-US"/>
          </a:p>
        </p:txBody>
      </p:sp>
      <p:pic>
        <p:nvPicPr>
          <p:cNvPr id="4" name="Picture 3"/>
          <p:cNvPicPr>
            <a:picLocks noChangeAspect="1"/>
          </p:cNvPicPr>
          <p:nvPr/>
        </p:nvPicPr>
        <p:blipFill>
          <a:blip r:embed="rId2"/>
          <a:stretch>
            <a:fillRect/>
          </a:stretch>
        </p:blipFill>
        <p:spPr>
          <a:xfrm>
            <a:off x="0" y="2033376"/>
            <a:ext cx="9144000" cy="4824624"/>
          </a:xfrm>
          <a:prstGeom prst="rect">
            <a:avLst/>
          </a:prstGeom>
        </p:spPr>
      </p:pic>
      <p:sp>
        <p:nvSpPr>
          <p:cNvPr id="5" name="Rectangle 4"/>
          <p:cNvSpPr/>
          <p:nvPr/>
        </p:nvSpPr>
        <p:spPr>
          <a:xfrm>
            <a:off x="2286000" y="1209540"/>
            <a:ext cx="4572000" cy="615553"/>
          </a:xfrm>
          <a:prstGeom prst="rect">
            <a:avLst/>
          </a:prstGeom>
        </p:spPr>
        <p:txBody>
          <a:bodyPr>
            <a:spAutoFit/>
          </a:bodyPr>
          <a:lstStyle/>
          <a:p>
            <a:r>
              <a:rPr lang="en-US" sz="1600" dirty="0"/>
              <a:t>Slides &amp; books to download at </a:t>
            </a:r>
            <a:r>
              <a:rPr lang="en-US" b="1" dirty="0">
                <a:hlinkClick r:id="rId3"/>
              </a:rPr>
              <a:t>http://davidboje.com/Strathclyde/</a:t>
            </a:r>
            <a:r>
              <a:rPr lang="en-US" b="1" dirty="0"/>
              <a:t> </a:t>
            </a:r>
          </a:p>
        </p:txBody>
      </p:sp>
    </p:spTree>
    <p:extLst>
      <p:ext uri="{BB962C8B-B14F-4D97-AF65-F5344CB8AC3E}">
        <p14:creationId xmlns:p14="http://schemas.microsoft.com/office/powerpoint/2010/main" val="6753279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373035" cy="512482"/>
          </a:xfrm>
        </p:spPr>
        <p:txBody>
          <a:bodyPr>
            <a:normAutofit fontScale="90000"/>
          </a:bodyPr>
          <a:lstStyle/>
          <a:p>
            <a:pPr algn="ctr"/>
            <a:r>
              <a:rPr lang="en-US" b="1" dirty="0" smtClean="0"/>
              <a:t>Which Paradigms Do you Know?</a:t>
            </a:r>
            <a:endParaRPr lang="en-US" b="1" dirty="0"/>
          </a:p>
        </p:txBody>
      </p:sp>
      <p:sp>
        <p:nvSpPr>
          <p:cNvPr id="4" name="Slide Number Placeholder 3"/>
          <p:cNvSpPr>
            <a:spLocks noGrp="1"/>
          </p:cNvSpPr>
          <p:nvPr>
            <p:ph type="sldNum" sz="quarter" idx="12"/>
          </p:nvPr>
        </p:nvSpPr>
        <p:spPr/>
        <p:txBody>
          <a:bodyPr/>
          <a:lstStyle/>
          <a:p>
            <a:fld id="{D12AA694-00EB-4F4B-AABB-6F50FB178914}" type="slidenum">
              <a:rPr lang="en-US" smtClean="0"/>
              <a:t>4</a:t>
            </a:fld>
            <a:endParaRPr lang="en-US"/>
          </a:p>
        </p:txBody>
      </p:sp>
      <p:pic>
        <p:nvPicPr>
          <p:cNvPr id="5" name="Picture 4"/>
          <p:cNvPicPr>
            <a:picLocks noChangeAspect="1"/>
          </p:cNvPicPr>
          <p:nvPr/>
        </p:nvPicPr>
        <p:blipFill>
          <a:blip r:embed="rId2"/>
          <a:stretch>
            <a:fillRect/>
          </a:stretch>
        </p:blipFill>
        <p:spPr>
          <a:xfrm>
            <a:off x="657412" y="1175796"/>
            <a:ext cx="7664823" cy="5225003"/>
          </a:xfrm>
          <a:prstGeom prst="rect">
            <a:avLst/>
          </a:prstGeom>
        </p:spPr>
      </p:pic>
    </p:spTree>
    <p:extLst>
      <p:ext uri="{BB962C8B-B14F-4D97-AF65-F5344CB8AC3E}">
        <p14:creationId xmlns:p14="http://schemas.microsoft.com/office/powerpoint/2010/main" val="6591312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Pre-work: Which Storytelling Research Methods do you know and not know?</a:t>
            </a:r>
            <a:endParaRPr lang="en-US" dirty="0"/>
          </a:p>
        </p:txBody>
      </p:sp>
      <p:sp>
        <p:nvSpPr>
          <p:cNvPr id="3" name="Content Placeholder 2"/>
          <p:cNvSpPr>
            <a:spLocks noGrp="1"/>
          </p:cNvSpPr>
          <p:nvPr>
            <p:ph idx="1"/>
          </p:nvPr>
        </p:nvSpPr>
        <p:spPr>
          <a:xfrm>
            <a:off x="457200" y="1600200"/>
            <a:ext cx="8229600" cy="1902326"/>
          </a:xfrm>
        </p:spPr>
        <p:txBody>
          <a:bodyPr>
            <a:normAutofit fontScale="92500" lnSpcReduction="10000"/>
          </a:bodyPr>
          <a:lstStyle/>
          <a:p>
            <a:pPr marL="0" indent="0">
              <a:buNone/>
            </a:pPr>
            <a:r>
              <a:rPr lang="en-US" dirty="0"/>
              <a:t>Please </a:t>
            </a:r>
            <a:r>
              <a:rPr lang="en-US" u="sng" dirty="0" smtClean="0">
                <a:hlinkClick r:id="rId2"/>
              </a:rPr>
              <a:t>Review </a:t>
            </a:r>
            <a:r>
              <a:rPr lang="en-US" sz="4000" u="sng" dirty="0">
                <a:hlinkClick r:id="rId2"/>
              </a:rPr>
              <a:t>20 Storytelling </a:t>
            </a:r>
            <a:r>
              <a:rPr lang="en-US" sz="4000" u="sng" dirty="0" smtClean="0">
                <a:hlinkClick r:id="rId2"/>
              </a:rPr>
              <a:t>Paradigms</a:t>
            </a:r>
            <a:r>
              <a:rPr lang="en-US" u="sng" dirty="0" smtClean="0">
                <a:hlinkClick r:id="rId2"/>
              </a:rPr>
              <a:t>; </a:t>
            </a:r>
            <a:r>
              <a:rPr lang="en-US" u="sng" dirty="0">
                <a:hlinkClick r:id="rId2"/>
              </a:rPr>
              <a:t>18 are beyond 1st 3 waves of Grounded </a:t>
            </a:r>
            <a:r>
              <a:rPr lang="en-US" u="sng" dirty="0" smtClean="0">
                <a:hlinkClick r:id="rId2"/>
              </a:rPr>
              <a:t>Theory (GT), </a:t>
            </a:r>
            <a:r>
              <a:rPr lang="en-US" u="sng" dirty="0">
                <a:hlinkClick r:id="rId2"/>
              </a:rPr>
              <a:t>and are basis of two new </a:t>
            </a:r>
            <a:r>
              <a:rPr lang="en-US" dirty="0" smtClean="0">
                <a:hlinkClick r:id="rId2"/>
              </a:rPr>
              <a:t>books</a:t>
            </a:r>
            <a:r>
              <a:rPr lang="en-US" dirty="0" smtClean="0"/>
              <a:t> </a:t>
            </a:r>
            <a:r>
              <a:rPr lang="en-US" sz="2000" dirty="0" smtClean="0"/>
              <a:t>on 4</a:t>
            </a:r>
            <a:r>
              <a:rPr lang="en-US" sz="2000" baseline="30000" dirty="0" smtClean="0"/>
              <a:t>th</a:t>
            </a:r>
            <a:r>
              <a:rPr lang="en-US" sz="2000" dirty="0" smtClean="0"/>
              <a:t> Wave Self-</a:t>
            </a:r>
            <a:r>
              <a:rPr lang="en-US" sz="2000" dirty="0" err="1" smtClean="0"/>
              <a:t>Correctinog</a:t>
            </a:r>
            <a:r>
              <a:rPr lang="en-US" sz="2000" dirty="0" smtClean="0"/>
              <a:t> </a:t>
            </a:r>
            <a:r>
              <a:rPr lang="en-US" sz="2000" dirty="0"/>
              <a:t>Grounded Ontologies to download at </a:t>
            </a:r>
            <a:r>
              <a:rPr lang="en-US" b="1" dirty="0">
                <a:hlinkClick r:id="rId3"/>
              </a:rPr>
              <a:t>http://davidboje.com/Strathclyde/</a:t>
            </a:r>
            <a:r>
              <a:rPr lang="en-US" b="1" dirty="0"/>
              <a: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2AA694-00EB-4F4B-AABB-6F50FB178914}" type="slidenum">
              <a:rPr lang="en-US" smtClean="0"/>
              <a:t>5</a:t>
            </a:fld>
            <a:endParaRPr lang="en-US"/>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 y="3502526"/>
            <a:ext cx="9144000" cy="3355474"/>
          </a:xfrm>
          <a:prstGeom prst="rect">
            <a:avLst/>
          </a:prstGeom>
          <a:noFill/>
          <a:ln>
            <a:noFill/>
          </a:ln>
        </p:spPr>
      </p:pic>
    </p:spTree>
    <p:extLst>
      <p:ext uri="{BB962C8B-B14F-4D97-AF65-F5344CB8AC3E}">
        <p14:creationId xmlns:p14="http://schemas.microsoft.com/office/powerpoint/2010/main" val="18983497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6663" y="274638"/>
            <a:ext cx="6180137" cy="1143000"/>
          </a:xfrm>
        </p:spPr>
        <p:txBody>
          <a:bodyPr/>
          <a:lstStyle/>
          <a:p>
            <a:pPr eaLnBrk="1" hangingPunct="1"/>
            <a:r>
              <a:rPr lang="en-US" smtClean="0">
                <a:ea typeface="ＭＳ Ｐゴシック" pitchFamily="34" charset="-128"/>
              </a:rPr>
              <a:t>NARRATIVE IS BME</a:t>
            </a:r>
          </a:p>
        </p:txBody>
      </p:sp>
      <p:sp>
        <p:nvSpPr>
          <p:cNvPr id="26627" name="Rectangle 3"/>
          <p:cNvSpPr>
            <a:spLocks noGrp="1" noChangeArrowheads="1"/>
          </p:cNvSpPr>
          <p:nvPr>
            <p:ph type="body" idx="1"/>
          </p:nvPr>
        </p:nvSpPr>
        <p:spPr>
          <a:xfrm>
            <a:off x="457200" y="1981200"/>
            <a:ext cx="8229600" cy="1600200"/>
          </a:xfrm>
        </p:spPr>
        <p:txBody>
          <a:bodyPr>
            <a:normAutofit/>
          </a:bodyPr>
          <a:lstStyle/>
          <a:p>
            <a:pPr lvl="2" eaLnBrk="1" hangingPunct="1">
              <a:buFontTx/>
              <a:buNone/>
            </a:pPr>
            <a:r>
              <a:rPr lang="en-US" sz="3200" b="1" dirty="0" smtClean="0">
                <a:latin typeface="Times" pitchFamily="80" charset="0"/>
                <a:ea typeface="ＭＳ Ｐゴシック" pitchFamily="34" charset="-128"/>
              </a:rPr>
              <a:t>Narrative requires story to be “… a whole … a whole is that which has beginning, middle, and end” </a:t>
            </a:r>
            <a:r>
              <a:rPr lang="en-US" dirty="0" smtClean="0">
                <a:latin typeface="Times" pitchFamily="80" charset="0"/>
                <a:ea typeface="ＭＳ Ｐゴシック" pitchFamily="34" charset="-128"/>
              </a:rPr>
              <a:t>(Aristotle, 350 BCE: 1450b: 25, p. 233).</a:t>
            </a:r>
            <a:endParaRPr lang="en-US" i="1" dirty="0" smtClean="0">
              <a:latin typeface="Times" pitchFamily="80" charset="0"/>
              <a:ea typeface="ＭＳ Ｐゴシック" pitchFamily="34" charset="-128"/>
            </a:endParaRPr>
          </a:p>
          <a:p>
            <a:pPr eaLnBrk="1" hangingPunct="1">
              <a:buFont typeface="Arial" pitchFamily="34" charset="0"/>
              <a:buNone/>
            </a:pPr>
            <a:endParaRPr lang="en-US" dirty="0" smtClean="0">
              <a:ea typeface="ＭＳ Ｐゴシック" pitchFamily="34" charset="-128"/>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2" y="0"/>
            <a:ext cx="2219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38" y="3581400"/>
            <a:ext cx="812006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45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Exercise 1 Questions</a:t>
            </a:r>
            <a:endParaRPr lang="en-US" dirty="0"/>
          </a:p>
        </p:txBody>
      </p:sp>
      <p:sp>
        <p:nvSpPr>
          <p:cNvPr id="3" name="Content Placeholder 2"/>
          <p:cNvSpPr>
            <a:spLocks noGrp="1"/>
          </p:cNvSpPr>
          <p:nvPr>
            <p:ph idx="1"/>
          </p:nvPr>
        </p:nvSpPr>
        <p:spPr/>
        <p:txBody>
          <a:bodyPr/>
          <a:lstStyle/>
          <a:p>
            <a:r>
              <a:rPr lang="en-US" dirty="0" smtClean="0"/>
              <a:t>In ‘direct </a:t>
            </a:r>
            <a:r>
              <a:rPr lang="en-US" dirty="0"/>
              <a:t>interviewing’ questioning, interviewers asked questions about supervision including: </a:t>
            </a:r>
          </a:p>
          <a:p>
            <a:endParaRPr lang="en-US" dirty="0"/>
          </a:p>
          <a:p>
            <a:r>
              <a:rPr lang="en-US" dirty="0"/>
              <a:t>How does your boss treat you?</a:t>
            </a:r>
          </a:p>
          <a:p>
            <a:r>
              <a:rPr lang="en-US" dirty="0"/>
              <a:t>Does your boss ever bawl you out?</a:t>
            </a:r>
          </a:p>
          <a:p>
            <a:r>
              <a:rPr lang="en-US" dirty="0"/>
              <a:t>Has he any favorites?</a:t>
            </a:r>
          </a:p>
          <a:p>
            <a:r>
              <a:rPr lang="en-US" dirty="0"/>
              <a:t>Is your boss a slave driver?</a:t>
            </a:r>
          </a:p>
          <a:p>
            <a:r>
              <a:rPr lang="en-US" dirty="0"/>
              <a:t>Do you consider your boss to be reasonable?</a:t>
            </a:r>
          </a:p>
          <a:p>
            <a:r>
              <a:rPr lang="en-US" dirty="0"/>
              <a:t>Questions about working conditions:</a:t>
            </a:r>
          </a:p>
          <a:p>
            <a:r>
              <a:rPr lang="en-US" dirty="0"/>
              <a:t>Is your job fatiguing or dirty?</a:t>
            </a:r>
          </a:p>
          <a:p>
            <a:pPr marL="0" indent="0">
              <a:buNone/>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7</a:t>
            </a:fld>
            <a:endParaRPr lang="en-US"/>
          </a:p>
        </p:txBody>
      </p:sp>
    </p:spTree>
    <p:extLst>
      <p:ext uri="{BB962C8B-B14F-4D97-AF65-F5344CB8AC3E}">
        <p14:creationId xmlns:p14="http://schemas.microsoft.com/office/powerpoint/2010/main" val="103098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Exercise</a:t>
            </a:r>
            <a:endParaRPr lang="en-US" dirty="0"/>
          </a:p>
        </p:txBody>
      </p:sp>
      <p:sp>
        <p:nvSpPr>
          <p:cNvPr id="3" name="Content Placeholder 2"/>
          <p:cNvSpPr>
            <a:spLocks noGrp="1"/>
          </p:cNvSpPr>
          <p:nvPr>
            <p:ph sz="half" idx="1"/>
          </p:nvPr>
        </p:nvSpPr>
        <p:spPr>
          <a:xfrm>
            <a:off x="-1" y="1417053"/>
            <a:ext cx="4648199" cy="5292535"/>
          </a:xfrm>
        </p:spPr>
        <p:txBody>
          <a:bodyPr>
            <a:normAutofit fontScale="55000" lnSpcReduction="20000"/>
          </a:bodyPr>
          <a:lstStyle/>
          <a:p>
            <a:pPr marL="0" indent="0">
              <a:buNone/>
            </a:pPr>
            <a:r>
              <a:rPr lang="en-US" sz="4400" b="1" dirty="0"/>
              <a:t>Western Ways of Knowing (WWOK) Narrative Paradigm 1 </a:t>
            </a:r>
            <a:r>
              <a:rPr lang="en-US" sz="4400" b="1" dirty="0">
                <a:sym typeface="Wingdings"/>
              </a:rPr>
              <a:t></a:t>
            </a:r>
            <a:r>
              <a:rPr lang="en-US" sz="4400" b="1" dirty="0"/>
              <a:t> (Semi) Structured Interview </a:t>
            </a:r>
            <a:r>
              <a:rPr lang="en-US" sz="4400" b="1" dirty="0" smtClean="0"/>
              <a:t>Method</a:t>
            </a:r>
          </a:p>
          <a:p>
            <a:pPr marL="0" indent="0">
              <a:buNone/>
            </a:pPr>
            <a:r>
              <a:rPr lang="en-US" sz="4500" dirty="0" smtClean="0"/>
              <a:t>INSTRUCTIONS: Individually, pick research topic you are studying, write 5 (semi)-structured questions, then find partner and take turns interviewing each other while you make verbatim field notes &amp; then do these 5 steps</a:t>
            </a:r>
            <a:r>
              <a:rPr lang="en-US" sz="4500" dirty="0">
                <a:sym typeface="Wingdings"/>
              </a:rPr>
              <a:t> </a:t>
            </a:r>
            <a:r>
              <a:rPr lang="en-US" sz="4500" dirty="0" smtClean="0">
                <a:sym typeface="Wingdings"/>
              </a:rPr>
              <a:t>from </a:t>
            </a:r>
            <a:r>
              <a:rPr lang="en-US" sz="3800" dirty="0"/>
              <a:t>Yin, R. K. (2015/2017: 186). </a:t>
            </a:r>
            <a:r>
              <a:rPr lang="en-US" sz="3800" i="1" dirty="0"/>
              <a:t>Qualitative research from start to finish</a:t>
            </a:r>
            <a:r>
              <a:rPr lang="en-US" sz="3800" dirty="0"/>
              <a:t>. Guilford Publications</a:t>
            </a:r>
            <a:r>
              <a:rPr lang="en-US" dirty="0"/>
              <a:t>.</a:t>
            </a:r>
            <a:r>
              <a:rPr lang="en-US" dirty="0" smtClean="0">
                <a:sym typeface="Wingdings"/>
              </a:rPr>
              <a:t> </a:t>
            </a:r>
            <a:endParaRPr lang="en-US" dirty="0"/>
          </a:p>
        </p:txBody>
      </p:sp>
      <p:sp>
        <p:nvSpPr>
          <p:cNvPr id="6" name="Content Placeholder 5"/>
          <p:cNvSpPr>
            <a:spLocks noGrp="1"/>
          </p:cNvSpPr>
          <p:nvPr>
            <p:ph sz="half" idx="2"/>
          </p:nvPr>
        </p:nvSpPr>
        <p:spPr>
          <a:xfrm>
            <a:off x="4648198" y="533400"/>
            <a:ext cx="4495799" cy="3912047"/>
          </a:xfrm>
        </p:spPr>
        <p:txBody>
          <a:bodyPr>
            <a:normAutofit fontScale="55000" lnSpcReduction="20000"/>
          </a:bodyPr>
          <a:lstStyle/>
          <a:p>
            <a:pPr marL="514350" indent="-514350">
              <a:buFont typeface="+mj-lt"/>
              <a:buAutoNum type="arabicPeriod"/>
            </a:pPr>
            <a:r>
              <a:rPr lang="en-US" dirty="0" smtClean="0"/>
              <a:t>Compile fieldnotes of narratives heard</a:t>
            </a:r>
          </a:p>
          <a:p>
            <a:pPr marL="514350" indent="-514350">
              <a:buFont typeface="+mj-lt"/>
              <a:buAutoNum type="arabicPeriod"/>
            </a:pPr>
            <a:r>
              <a:rPr lang="en-US" dirty="0" smtClean="0"/>
              <a:t>Disassemble (breakdown) narrative into theme-fragments of each plot</a:t>
            </a:r>
          </a:p>
          <a:p>
            <a:pPr marL="514350" indent="-514350">
              <a:buFont typeface="+mj-lt"/>
              <a:buAutoNum type="arabicPeriod"/>
            </a:pPr>
            <a:r>
              <a:rPr lang="en-US" dirty="0" smtClean="0"/>
              <a:t>Reassemble the fragments into typology of contrasts across fragments (called Domain Analysis in Spradley)</a:t>
            </a:r>
          </a:p>
          <a:p>
            <a:pPr marL="514350" indent="-514350">
              <a:buFont typeface="+mj-lt"/>
              <a:buAutoNum type="arabicPeriod"/>
            </a:pPr>
            <a:r>
              <a:rPr lang="en-US" dirty="0" smtClean="0"/>
              <a:t>Interpret the typology into a ‘new</a:t>
            </a:r>
            <a:r>
              <a:rPr lang="en-US" b="1" dirty="0" smtClean="0"/>
              <a:t>’ BME-narrative</a:t>
            </a:r>
            <a:r>
              <a:rPr lang="en-US" dirty="0" smtClean="0"/>
              <a:t> you write up now as researcher</a:t>
            </a:r>
          </a:p>
          <a:p>
            <a:pPr marL="514350" indent="-514350">
              <a:buFont typeface="+mj-lt"/>
              <a:buAutoNum type="arabicPeriod"/>
            </a:pPr>
            <a:r>
              <a:rPr lang="en-US" dirty="0" smtClean="0"/>
              <a:t> Conclude with conclusions from entire typology-</a:t>
            </a:r>
            <a:r>
              <a:rPr lang="en-US" b="1" dirty="0" smtClean="0"/>
              <a:t>narrative of your study</a:t>
            </a:r>
            <a:r>
              <a:rPr lang="en-US" dirty="0" smtClean="0"/>
              <a:t>, ‘grounded’ in ‘theory’ from published journals/books</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8</a:t>
            </a:fld>
            <a:endParaRPr lang="en-US"/>
          </a:p>
        </p:txBody>
      </p:sp>
      <p:pic>
        <p:nvPicPr>
          <p:cNvPr id="5" name="Picture 4"/>
          <p:cNvPicPr>
            <a:picLocks noChangeAspect="1"/>
          </p:cNvPicPr>
          <p:nvPr/>
        </p:nvPicPr>
        <p:blipFill>
          <a:blip r:embed="rId2"/>
          <a:stretch>
            <a:fillRect/>
          </a:stretch>
        </p:blipFill>
        <p:spPr>
          <a:xfrm>
            <a:off x="4495800" y="3492852"/>
            <a:ext cx="4648199" cy="3365148"/>
          </a:xfrm>
          <a:prstGeom prst="rect">
            <a:avLst/>
          </a:prstGeom>
        </p:spPr>
      </p:pic>
    </p:spTree>
    <p:extLst>
      <p:ext uri="{BB962C8B-B14F-4D97-AF65-F5344CB8AC3E}">
        <p14:creationId xmlns:p14="http://schemas.microsoft.com/office/powerpoint/2010/main" val="16534293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Semi-Structured Interviews</a:t>
            </a:r>
            <a:endParaRPr lang="en-US" dirty="0"/>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9</a:t>
            </a:fld>
            <a:endParaRPr lang="en-US"/>
          </a:p>
        </p:txBody>
      </p:sp>
    </p:spTree>
    <p:extLst>
      <p:ext uri="{BB962C8B-B14F-4D97-AF65-F5344CB8AC3E}">
        <p14:creationId xmlns:p14="http://schemas.microsoft.com/office/powerpoint/2010/main" val="24276206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2473</TotalTime>
  <Words>4477</Words>
  <Application>Microsoft Macintosh PowerPoint</Application>
  <PresentationFormat>On-screen Show (4:3)</PresentationFormat>
  <Paragraphs>282</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Clarity</vt:lpstr>
      <vt:lpstr>4 storytelling research PARADIGMS David M. Boje New Mexico State UnIversity</vt:lpstr>
      <vt:lpstr>4 Storytelling Paradigms 10AM – 1PM</vt:lpstr>
      <vt:lpstr>Why Storytelling Matters</vt:lpstr>
      <vt:lpstr>Which Paradigms Do you Know?</vt:lpstr>
      <vt:lpstr>Pre-work: Which Storytelling Research Methods do you know and not know?</vt:lpstr>
      <vt:lpstr>NARRATIVE IS BME</vt:lpstr>
      <vt:lpstr>Example of Exercise 1 Questions</vt:lpstr>
      <vt:lpstr>1st Exercise</vt:lpstr>
      <vt:lpstr>Debrief Semi-Structured Interviews</vt:lpstr>
      <vt:lpstr>Debrief Exercise 1</vt:lpstr>
      <vt:lpstr>Conversational Ground Rules</vt:lpstr>
      <vt:lpstr>WEICK - SENSEMAKING</vt:lpstr>
      <vt:lpstr>ORGANIZATION STUDIES IN ARISTOTLE TRADITION</vt:lpstr>
      <vt:lpstr>YIANNIS GABRIEL</vt:lpstr>
      <vt:lpstr>WWOK Narrative Paradigm 2  Plot Types with Conversational Method </vt:lpstr>
      <vt:lpstr>Debrief Conversational Interviewing</vt:lpstr>
      <vt:lpstr>IWOK – Indigenous Ways of Knowing in Living Story Webs of Relations to Family, Community, &amp; Earth</vt:lpstr>
      <vt:lpstr>Living Story is Reflexivity Webwork</vt:lpstr>
      <vt:lpstr>LIVING STORY IS MULTIPLICITY OF VOICES</vt:lpstr>
      <vt:lpstr>Qualitative-Multiplicity of our Living Stories</vt:lpstr>
      <vt:lpstr>Living Story Example before you begin</vt:lpstr>
      <vt:lpstr>What was he supposed to be looking at?</vt:lpstr>
      <vt:lpstr>Indigenous Ways of Knowing (IWOK) Living Story Web Paradigm  Kaupapa Māori [Method + Theory in Praxis]</vt:lpstr>
      <vt:lpstr>EXERCISE 3: Indigenous Ways of Knowing (IWOK) Living Story Web Paradigm  Kaupapa Māori [Method + Theory in Praxis]</vt:lpstr>
      <vt:lpstr>Debrief Living Story Conversations</vt:lpstr>
      <vt:lpstr>Antenarrative Process Paradigm is Betwixt &amp; Between IWOK Living Story Webs &amp; WWOK Dominant Narrative-Counternarrative</vt:lpstr>
      <vt:lpstr>PowerPoint Presentation</vt:lpstr>
      <vt:lpstr>Narrative-Discourse turn went too far</vt:lpstr>
      <vt:lpstr>Barad Quick Overview</vt:lpstr>
      <vt:lpstr>Antenarrative Process Paradigm using Karen Barad [‘agential realism’ = materiality with discourse] AND Boje’s Antenarrative process analytics on Etieno Enang’s M&amp;A Study of Concrete Industry </vt:lpstr>
      <vt:lpstr>PowerPoint Presentation</vt:lpstr>
      <vt:lpstr>The affordances of cement (matter)</vt:lpstr>
      <vt:lpstr>The spaces of the present and past</vt:lpstr>
      <vt:lpstr>Agency of spaces..</vt:lpstr>
      <vt:lpstr>Then and now</vt:lpstr>
      <vt:lpstr>Multiple perspectives</vt:lpstr>
      <vt:lpstr>Agency of the leaders</vt:lpstr>
      <vt:lpstr>EXERCISE 4: Antenarrative Process Paradigm using Karen Barad [‘agential realism’ = materiality with discourse] AND Boje’s Antenarrative process analytics on Etieno Enang’s M&amp;A Study of Concrete Industry </vt:lpstr>
      <vt:lpstr>Q &amp; A</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Publish in Narrative Studies</dc:title>
  <dc:creator>David Boje</dc:creator>
  <cp:lastModifiedBy>David Boje</cp:lastModifiedBy>
  <cp:revision>92</cp:revision>
  <dcterms:created xsi:type="dcterms:W3CDTF">2015-05-11T04:56:43Z</dcterms:created>
  <dcterms:modified xsi:type="dcterms:W3CDTF">2018-04-16T07:05:22Z</dcterms:modified>
</cp:coreProperties>
</file>